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74E7-85B4-469C-9780-B84951923B14}" type="datetimeFigureOut">
              <a:rPr lang="zh-CN" altLang="en-US" smtClean="0"/>
              <a:t>2018/3/26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7D90-763D-4C32-B0EF-B4D063419B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81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74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2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3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6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6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36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7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019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70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07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1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7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234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68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35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46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20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4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3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09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9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1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7D90-763D-4C32-B0EF-B4D063419B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1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214922"/>
      </p:ext>
    </p:extLst>
  </p:cSld>
  <p:clrMapOvr>
    <a:masterClrMapping/>
  </p:clrMapOvr>
  <p:transition spd="med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84724"/>
      </p:ext>
    </p:extLst>
  </p:cSld>
  <p:clrMapOvr>
    <a:masterClrMapping/>
  </p:clrMapOvr>
  <p:transition spd="med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D62BC2-0572-4A1E-8966-76779E9139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5AE96B-CB28-4D46-99CF-8E9D3E0535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 advClick="0" advTm="200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796A6A7-C5F8-4B9E-B8B2-F115AFEEF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1" y="0"/>
            <a:ext cx="9168553" cy="51434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FD6CADF-4E60-4203-BADE-7267ED81214C}"/>
              </a:ext>
            </a:extLst>
          </p:cNvPr>
          <p:cNvSpPr txBox="1"/>
          <p:nvPr/>
        </p:nvSpPr>
        <p:spPr>
          <a:xfrm>
            <a:off x="1390179" y="359719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学习党章   遵守党章  贯彻党章   维护党章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48FE6D2-9D6F-45E7-8BE3-14309DF2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464656"/>
            <a:ext cx="3476919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r>
              <a:rPr lang="zh-CN" altLang="en-US" sz="2400" b="0" dirty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党章系统学习课程</a:t>
            </a:r>
            <a:endParaRPr lang="zh-CN" sz="2400" b="0" dirty="0">
              <a:solidFill>
                <a:schemeClr val="tx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9AA2F8-5851-43F9-BEC4-F51C7C563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2" y="825559"/>
            <a:ext cx="8052179" cy="17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38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E4A70A-A0A0-4DC0-B4B3-2E761704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656" y="427270"/>
            <a:ext cx="2079438" cy="135667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F015967A-0FDB-446D-B7ED-F39317F4C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5181" y="0"/>
            <a:ext cx="0" cy="514350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96D10B-D279-4819-B7C2-6122DA2D06F8}"/>
              </a:ext>
            </a:extLst>
          </p:cNvPr>
          <p:cNvGrpSpPr/>
          <p:nvPr/>
        </p:nvGrpSpPr>
        <p:grpSpPr>
          <a:xfrm>
            <a:off x="1754454" y="722453"/>
            <a:ext cx="216694" cy="216694"/>
            <a:chOff x="957263" y="3209925"/>
            <a:chExt cx="288925" cy="288925"/>
          </a:xfrm>
        </p:grpSpPr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1F9A1B5F-9C9A-4D7A-B740-DDC0D581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3D8B739A-15DE-4FCE-80BB-6919D856F9FF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7" name="Text Box 18">
            <a:extLst>
              <a:ext uri="{FF2B5EF4-FFF2-40B4-BE49-F238E27FC236}">
                <a16:creationId xmlns:a16="http://schemas.microsoft.com/office/drawing/2014/main" id="{906FA09D-91D5-4669-9318-DE898CEEE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" y="1089486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年，广州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34C60D06-B93D-4022-8B7C-364B0C1D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113" y="615401"/>
            <a:ext cx="422839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b="1" dirty="0"/>
              <a:t>通过了</a:t>
            </a:r>
            <a:r>
              <a:rPr lang="en-US" altLang="zh-CN" sz="1100" b="1"/>
              <a:t>《</a:t>
            </a:r>
            <a:r>
              <a:rPr lang="zh-CN" altLang="en-US" sz="1100" b="1"/>
              <a:t>中国共产党第一次修正章程</a:t>
            </a:r>
            <a:r>
              <a:rPr lang="en-US" altLang="zh-CN" sz="1100">
                <a:solidFill>
                  <a:schemeClr val="bg1"/>
                </a:solidFill>
              </a:rPr>
              <a:t>》</a:t>
            </a:r>
            <a:r>
              <a:rPr lang="zh-CN" altLang="en-US" sz="1100">
                <a:solidFill>
                  <a:schemeClr val="bg1"/>
                </a:solidFill>
              </a:rPr>
              <a:t>，严格了党员入党手续，首次规定了候补党员的候补期制度（劳动者三个月地，非劳动者六个月）及权利义务。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C9A82-334B-485F-AFFD-F7E4410EBAA5}"/>
              </a:ext>
            </a:extLst>
          </p:cNvPr>
          <p:cNvSpPr/>
          <p:nvPr/>
        </p:nvSpPr>
        <p:spPr>
          <a:xfrm>
            <a:off x="1134805" y="679860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党的三大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B498021-98DC-4264-951F-1FBDB8416F23}"/>
              </a:ext>
            </a:extLst>
          </p:cNvPr>
          <p:cNvGrpSpPr/>
          <p:nvPr/>
        </p:nvGrpSpPr>
        <p:grpSpPr>
          <a:xfrm>
            <a:off x="1754454" y="2130558"/>
            <a:ext cx="216694" cy="216694"/>
            <a:chOff x="957263" y="3209925"/>
            <a:chExt cx="288925" cy="288925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CDEA5C7C-6205-4BA5-9BBA-873728A5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4870FD0-D75C-40C3-8669-89C60CFF30DE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>
            <a:extLst>
              <a:ext uri="{FF2B5EF4-FFF2-40B4-BE49-F238E27FC236}">
                <a16:creationId xmlns:a16="http://schemas.microsoft.com/office/drawing/2014/main" id="{B4F1C1B6-7CA1-48B9-A754-66B2C49B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" y="2501999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7DB7DA-4DA8-4A94-B051-6DAE8C73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113" y="2023506"/>
            <a:ext cx="422839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通过了</a:t>
            </a:r>
            <a:r>
              <a:rPr lang="en-US" altLang="zh-CN" sz="1100" dirty="0"/>
              <a:t>《</a:t>
            </a:r>
            <a:r>
              <a:rPr lang="zh-CN" altLang="en-US" sz="1100" dirty="0"/>
              <a:t>中国共产党第二次修正章程</a:t>
            </a:r>
            <a:r>
              <a:rPr lang="en-US" altLang="zh-CN" sz="1100" dirty="0"/>
              <a:t>》</a:t>
            </a:r>
            <a:r>
              <a:rPr lang="zh-CN" altLang="en-US" sz="1100" dirty="0"/>
              <a:t>，规定了凡有党员三人以上均得成立一支部，</a:t>
            </a:r>
            <a:r>
              <a:rPr lang="zh-CN" altLang="en-US" sz="1100" b="1" dirty="0"/>
              <a:t>第一次将党支部规定为党的基本组织</a:t>
            </a:r>
            <a:r>
              <a:rPr lang="zh-CN" altLang="en-US" sz="1100" dirty="0"/>
              <a:t>。首次将中央委员会委员长改称为</a:t>
            </a:r>
            <a:r>
              <a:rPr lang="zh-CN" altLang="en-US" sz="1100" b="1" dirty="0"/>
              <a:t>总书记</a:t>
            </a:r>
            <a:r>
              <a:rPr lang="zh-CN" altLang="en-US" sz="1100" dirty="0"/>
              <a:t>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F7392A-2A6A-448F-B5CA-2EFFEB983A8D}"/>
              </a:ext>
            </a:extLst>
          </p:cNvPr>
          <p:cNvSpPr/>
          <p:nvPr/>
        </p:nvSpPr>
        <p:spPr>
          <a:xfrm>
            <a:off x="1134805" y="2087964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党的四大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3F8CFA1-00A8-4B47-B554-9C9D9F3BF87D}"/>
              </a:ext>
            </a:extLst>
          </p:cNvPr>
          <p:cNvGrpSpPr/>
          <p:nvPr/>
        </p:nvGrpSpPr>
        <p:grpSpPr>
          <a:xfrm>
            <a:off x="1754454" y="3585955"/>
            <a:ext cx="216694" cy="216694"/>
            <a:chOff x="957263" y="3209925"/>
            <a:chExt cx="288925" cy="288925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20105EFC-D502-45E1-ABD5-F911AEFCD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6B5AFB5-B24B-48AB-87C0-F2E9943A2FA8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9" name="Text Box 18">
            <a:extLst>
              <a:ext uri="{FF2B5EF4-FFF2-40B4-BE49-F238E27FC236}">
                <a16:creationId xmlns:a16="http://schemas.microsoft.com/office/drawing/2014/main" id="{A58EFD03-F287-4468-BB63-E0B98F64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" y="3971297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年，武汉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B4D942D7-36FF-4C04-AC58-9A0818D0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113" y="3478902"/>
            <a:ext cx="422839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第一次明确规定“党部的指导原则为民主集中制”。规定中央委员会除选举总书记外，还要选举“中央正式委员会若干人组织</a:t>
            </a:r>
            <a:r>
              <a:rPr lang="zh-CN" altLang="en-US" sz="1100" b="1" dirty="0"/>
              <a:t>中央政治局</a:t>
            </a:r>
            <a:r>
              <a:rPr lang="zh-CN" altLang="en-US" sz="1100" dirty="0"/>
              <a:t>指导全国一切政治工作”。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AC5916-4845-4AB9-A496-F21634687E9B}"/>
              </a:ext>
            </a:extLst>
          </p:cNvPr>
          <p:cNvSpPr/>
          <p:nvPr/>
        </p:nvSpPr>
        <p:spPr>
          <a:xfrm>
            <a:off x="1134805" y="3543362"/>
            <a:ext cx="60016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党的五大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6" descr="2007912153715417">
            <a:extLst>
              <a:ext uri="{FF2B5EF4-FFF2-40B4-BE49-F238E27FC236}">
                <a16:creationId xmlns:a16="http://schemas.microsoft.com/office/drawing/2014/main" id="{174025B4-F550-4C51-8959-56958F09E7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5496" y="2023345"/>
            <a:ext cx="2090600" cy="118665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 descr="F200709091023371689125880">
            <a:extLst>
              <a:ext uri="{FF2B5EF4-FFF2-40B4-BE49-F238E27FC236}">
                <a16:creationId xmlns:a16="http://schemas.microsoft.com/office/drawing/2014/main" id="{B2906048-EAF5-4E4C-8D7E-9EB6A1B6D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6213" y="3437744"/>
            <a:ext cx="2089882" cy="126331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274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3C9F6F9-C153-42EA-AEA2-62B25275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173" y="430231"/>
            <a:ext cx="2079438" cy="135074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09F3BA5-B078-4DC8-803F-70C2DD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171" y="3472627"/>
            <a:ext cx="2079438" cy="14160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FC4AE3FF-8793-4EA1-B189-0C1450684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98" y="0"/>
            <a:ext cx="0" cy="514350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0113FDB-9E15-4B84-8D34-1E173BBEEA18}"/>
              </a:ext>
            </a:extLst>
          </p:cNvPr>
          <p:cNvGrpSpPr/>
          <p:nvPr/>
        </p:nvGrpSpPr>
        <p:grpSpPr>
          <a:xfrm>
            <a:off x="1768971" y="722453"/>
            <a:ext cx="216694" cy="216694"/>
            <a:chOff x="957263" y="3209925"/>
            <a:chExt cx="288925" cy="288925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86834BEC-0D3F-4166-9587-7C7DC3430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30A293F-3254-4C39-8818-7A1C04B5712B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7" name="Text Box 18">
            <a:extLst>
              <a:ext uri="{FF2B5EF4-FFF2-40B4-BE49-F238E27FC236}">
                <a16:creationId xmlns:a16="http://schemas.microsoft.com/office/drawing/2014/main" id="{D70131E4-93DD-477D-A2EF-B4914623B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16" y="967105"/>
            <a:ext cx="14315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年，莫斯科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1F436BC4-EEDB-4DD8-9238-FF3D33B5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630" y="615401"/>
            <a:ext cx="4228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是我们党唯一一次在外国召开的全国代表大会，规定了</a:t>
            </a:r>
            <a:r>
              <a:rPr lang="zh-CN" altLang="en-US" sz="1100" b="1" dirty="0"/>
              <a:t>坚持民主集中制</a:t>
            </a:r>
            <a:r>
              <a:rPr lang="zh-CN" altLang="en-US" sz="1100" dirty="0"/>
              <a:t>的三条原则，对于健全完善党的民主集中制具有重要意义。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9BD5F8-C541-4800-8203-7BAA26036993}"/>
              </a:ext>
            </a:extLst>
          </p:cNvPr>
          <p:cNvSpPr/>
          <p:nvPr/>
        </p:nvSpPr>
        <p:spPr>
          <a:xfrm>
            <a:off x="1149322" y="679860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党的六大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779E5A-4DBC-4310-8EDF-5D220222C22B}"/>
              </a:ext>
            </a:extLst>
          </p:cNvPr>
          <p:cNvGrpSpPr/>
          <p:nvPr/>
        </p:nvGrpSpPr>
        <p:grpSpPr>
          <a:xfrm>
            <a:off x="1768971" y="2130558"/>
            <a:ext cx="216694" cy="216694"/>
            <a:chOff x="957263" y="3209925"/>
            <a:chExt cx="288925" cy="288925"/>
          </a:xfrm>
        </p:grpSpPr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53569599-138F-49EA-8E49-614936DDA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917F484-8846-4D55-9AEC-334C65CCB06F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1" name="Text Box 18">
            <a:extLst>
              <a:ext uri="{FF2B5EF4-FFF2-40B4-BE49-F238E27FC236}">
                <a16:creationId xmlns:a16="http://schemas.microsoft.com/office/drawing/2014/main" id="{A692A420-3B2C-4271-8257-C37BE429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67" y="2375210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年，延安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78746837-FCF5-49D2-A015-F27DD320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630" y="2023506"/>
            <a:ext cx="42283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大会制定通过我党第一部完全独立自主修改通过的党章，</a:t>
            </a:r>
            <a:r>
              <a:rPr lang="zh-CN" altLang="en-US" sz="1100" b="1" dirty="0"/>
              <a:t>确定了毛泽东思想</a:t>
            </a:r>
            <a:r>
              <a:rPr lang="zh-CN" altLang="en-US" sz="1100" dirty="0"/>
              <a:t>的指导地位，标志着党在长期斗争中逐渐成熟起来，在党的历史上具有里程碑意义。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BEEB90-4731-4893-925F-AF0143A4DAB7}"/>
              </a:ext>
            </a:extLst>
          </p:cNvPr>
          <p:cNvSpPr/>
          <p:nvPr/>
        </p:nvSpPr>
        <p:spPr>
          <a:xfrm>
            <a:off x="1149322" y="2087964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党的七大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A5740B8-FA10-4229-8BCF-84585EB71253}"/>
              </a:ext>
            </a:extLst>
          </p:cNvPr>
          <p:cNvGrpSpPr/>
          <p:nvPr/>
        </p:nvGrpSpPr>
        <p:grpSpPr>
          <a:xfrm>
            <a:off x="1768971" y="3585955"/>
            <a:ext cx="216694" cy="216694"/>
            <a:chOff x="957263" y="3209925"/>
            <a:chExt cx="288925" cy="288925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64C7E279-1F56-4745-8DB9-1DACD3DD4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84D466A-5D1C-4C65-9CB5-F2437D463892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C3DCA580-9432-4E2A-B5A5-DEDEF71C0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67" y="3830607"/>
            <a:ext cx="13769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DA4B8387-5592-4ABB-AC51-31C857736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630" y="3478902"/>
            <a:ext cx="422839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dirty="0"/>
              <a:t>是中国共产党执政以后制定的第一部党章。</a:t>
            </a:r>
            <a:r>
              <a:rPr lang="zh-CN" altLang="en-US" sz="1100" b="1" dirty="0"/>
              <a:t>提出了全面开展社会主义建设</a:t>
            </a:r>
            <a:r>
              <a:rPr lang="zh-CN" altLang="en-US" sz="1100" dirty="0"/>
              <a:t>的任务；提出了党在社会主义建设时期的基本路线；指出了我国社会的主要矛盾。体现了执政党工作重心的转变。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BB4594-4029-497D-8F05-B31FAE2D72DB}"/>
              </a:ext>
            </a:extLst>
          </p:cNvPr>
          <p:cNvSpPr/>
          <p:nvPr/>
        </p:nvSpPr>
        <p:spPr>
          <a:xfrm>
            <a:off x="1149322" y="3543362"/>
            <a:ext cx="60016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党的八大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4" descr="2005125162349126">
            <a:extLst>
              <a:ext uri="{FF2B5EF4-FFF2-40B4-BE49-F238E27FC236}">
                <a16:creationId xmlns:a16="http://schemas.microsoft.com/office/drawing/2014/main" id="{8085BA51-BB94-46C0-880A-DE29A35ED2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170" y="1976397"/>
            <a:ext cx="2079440" cy="12592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3852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>
            <a:extLst>
              <a:ext uri="{FF2B5EF4-FFF2-40B4-BE49-F238E27FC236}">
                <a16:creationId xmlns:a16="http://schemas.microsoft.com/office/drawing/2014/main" id="{A130DBA6-AD95-4019-A772-8C121650B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807" y="13390"/>
            <a:ext cx="0" cy="513011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914112B-128B-45CA-9BD6-BB6BC8892AC5}"/>
              </a:ext>
            </a:extLst>
          </p:cNvPr>
          <p:cNvGrpSpPr/>
          <p:nvPr/>
        </p:nvGrpSpPr>
        <p:grpSpPr>
          <a:xfrm>
            <a:off x="1875369" y="733962"/>
            <a:ext cx="216130" cy="216130"/>
            <a:chOff x="957263" y="3209925"/>
            <a:chExt cx="288925" cy="288925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5083FC04-2D59-4ADF-96AD-BC0403E3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38E0836-9E3A-4105-A626-DB9591034F3C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5" name="Text Box 18">
            <a:extLst>
              <a:ext uri="{FF2B5EF4-FFF2-40B4-BE49-F238E27FC236}">
                <a16:creationId xmlns:a16="http://schemas.microsoft.com/office/drawing/2014/main" id="{FE09DC10-16D1-44D5-A53E-6A116959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95" y="968742"/>
            <a:ext cx="13270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BF3FEF14-ED7F-40FF-B33B-0C9CD8CE0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63" y="627189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/>
              <a:t>是党的建设和党章发展的曲折时期，这一时期的党章，由于受“左倾”思潮影响，否定了七大、八大党章的优点和传统，</a:t>
            </a:r>
            <a:r>
              <a:rPr lang="zh-CN" altLang="en-US" sz="1200" b="1" dirty="0"/>
              <a:t>存在着一些明显的缺陷</a:t>
            </a:r>
            <a:r>
              <a:rPr lang="zh-CN" altLang="en-US" sz="1200" dirty="0"/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263776-4447-4C8F-9789-6D713B2622BC}"/>
              </a:ext>
            </a:extLst>
          </p:cNvPr>
          <p:cNvSpPr/>
          <p:nvPr/>
        </p:nvSpPr>
        <p:spPr>
          <a:xfrm>
            <a:off x="482600" y="691480"/>
            <a:ext cx="1373334" cy="23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党的九、十大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0838D04-E482-4486-85FA-9213BD002E58}"/>
              </a:ext>
            </a:extLst>
          </p:cNvPr>
          <p:cNvGrpSpPr/>
          <p:nvPr/>
        </p:nvGrpSpPr>
        <p:grpSpPr>
          <a:xfrm>
            <a:off x="1875369" y="2035863"/>
            <a:ext cx="216130" cy="216130"/>
            <a:chOff x="957263" y="3209925"/>
            <a:chExt cx="288925" cy="288925"/>
          </a:xfrm>
        </p:grpSpPr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51463ADB-D5B4-4127-8ACB-D758F1ABE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DD0EBA-976C-494A-98D8-14980D7D3123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9" name="Text Box 18">
            <a:extLst>
              <a:ext uri="{FF2B5EF4-FFF2-40B4-BE49-F238E27FC236}">
                <a16:creationId xmlns:a16="http://schemas.microsoft.com/office/drawing/2014/main" id="{77D84B8D-6241-45BD-B59B-68CEC1BE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279879"/>
            <a:ext cx="13733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13275494-DFB1-4C46-9D2E-BFC3A4F3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63" y="1929089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/>
              <a:t>恢复了八大关于把中国建设成四个现代化的社会主义强国提法。规定在党的中央委员会，地方县和县以上、军队团和团以上各级党的委员会，</a:t>
            </a:r>
            <a:r>
              <a:rPr lang="zh-CN" altLang="en-US" sz="1200" b="1" dirty="0"/>
              <a:t>都设立纪律检查委员会</a:t>
            </a:r>
            <a:r>
              <a:rPr lang="zh-CN" altLang="en-US" sz="1200" dirty="0"/>
              <a:t>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3491FF-BC32-474A-9804-AA7FADA1A97A}"/>
              </a:ext>
            </a:extLst>
          </p:cNvPr>
          <p:cNvSpPr/>
          <p:nvPr/>
        </p:nvSpPr>
        <p:spPr>
          <a:xfrm>
            <a:off x="1046284" y="1993380"/>
            <a:ext cx="809648" cy="230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党的十一大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BC8D562-2892-4554-BC0C-BC9455949623}"/>
              </a:ext>
            </a:extLst>
          </p:cNvPr>
          <p:cNvGrpSpPr/>
          <p:nvPr/>
        </p:nvGrpSpPr>
        <p:grpSpPr>
          <a:xfrm>
            <a:off x="1875369" y="3471170"/>
            <a:ext cx="216130" cy="216130"/>
            <a:chOff x="957263" y="3209925"/>
            <a:chExt cx="288925" cy="288925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1CD1FC82-2150-493C-AA23-443F6DB15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AC4A5AE-7ACA-43A8-9586-EA60D22E83A4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3" name="Text Box 18">
            <a:extLst>
              <a:ext uri="{FF2B5EF4-FFF2-40B4-BE49-F238E27FC236}">
                <a16:creationId xmlns:a16="http://schemas.microsoft.com/office/drawing/2014/main" id="{3CCFDA58-8752-43FC-86AB-6C4EC0DA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715186"/>
            <a:ext cx="13733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D966DA40-73D4-44AA-8FFD-444844E2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63" y="3364396"/>
            <a:ext cx="42173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200" b="1" dirty="0" err="1"/>
              <a:t>执政党建设理论的重大发展</a:t>
            </a:r>
            <a:r>
              <a:rPr lang="zh-CN" altLang="en-US" sz="1200" b="1" dirty="0"/>
              <a:t>，</a:t>
            </a:r>
            <a:r>
              <a:rPr lang="zh-CN" altLang="en-US" sz="1200" dirty="0"/>
              <a:t>十二大认真总结经验教训，充分发扬党内民主，对十一大党章作了许多带有根据性修改，最终顺利通过，成为新时期历次党代会修订党章的基础。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F4B1496-3E0D-4F46-97EB-62E0052D724C}"/>
              </a:ext>
            </a:extLst>
          </p:cNvPr>
          <p:cNvSpPr/>
          <p:nvPr/>
        </p:nvSpPr>
        <p:spPr>
          <a:xfrm>
            <a:off x="1046284" y="3428688"/>
            <a:ext cx="809648" cy="230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党的十二大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64BEF6A-EE68-42D3-BA50-85101D35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13" y="401128"/>
            <a:ext cx="2095897" cy="12392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8FCEA50-26BE-4BA4-8DB1-21A2CA89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13" y="3428687"/>
            <a:ext cx="2095897" cy="12475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A655A6-ECB7-40E8-B3F4-6A9263D936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434" y="1909431"/>
            <a:ext cx="2082076" cy="128837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7151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>
            <a:extLst>
              <a:ext uri="{FF2B5EF4-FFF2-40B4-BE49-F238E27FC236}">
                <a16:creationId xmlns:a16="http://schemas.microsoft.com/office/drawing/2014/main" id="{F5BA9881-7D59-487F-84AD-AE5BA964C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8124" y="0"/>
            <a:ext cx="0" cy="5140456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91C8D25-B539-4594-A948-61753EA003CF}"/>
              </a:ext>
            </a:extLst>
          </p:cNvPr>
          <p:cNvGrpSpPr/>
          <p:nvPr/>
        </p:nvGrpSpPr>
        <p:grpSpPr>
          <a:xfrm>
            <a:off x="1787462" y="722026"/>
            <a:ext cx="216565" cy="216565"/>
            <a:chOff x="957263" y="3209925"/>
            <a:chExt cx="288925" cy="288925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9222EB4A-8C86-496E-AAC9-8963E9515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4185833-CB01-488A-8580-6B136F8939FA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5" name="Text Box 18">
            <a:extLst>
              <a:ext uri="{FF2B5EF4-FFF2-40B4-BE49-F238E27FC236}">
                <a16:creationId xmlns:a16="http://schemas.microsoft.com/office/drawing/2014/main" id="{C83DF113-2F98-45AA-905A-820603A1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06" y="957279"/>
            <a:ext cx="13296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77198DB2-BF8C-44EA-B746-EE0AAA0AB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947" y="615037"/>
            <a:ext cx="42258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b="1" dirty="0"/>
              <a:t>首次规定完善选举制度，实施差额选举</a:t>
            </a:r>
            <a:r>
              <a:rPr lang="zh-CN" altLang="en-US" sz="1100" dirty="0"/>
              <a:t>。更加重视发展党内民主，更加重视发挥党的基层组织作用，调整了党组设置规定。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D174DD-76D6-464C-853F-63D2F23566BC}"/>
              </a:ext>
            </a:extLst>
          </p:cNvPr>
          <p:cNvSpPr/>
          <p:nvPr/>
        </p:nvSpPr>
        <p:spPr>
          <a:xfrm>
            <a:off x="391885" y="679458"/>
            <a:ext cx="1376104" cy="20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党的十三大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518DC5-92DD-4FF2-BC14-94BF2ACCE96E}"/>
              </a:ext>
            </a:extLst>
          </p:cNvPr>
          <p:cNvGrpSpPr/>
          <p:nvPr/>
        </p:nvGrpSpPr>
        <p:grpSpPr>
          <a:xfrm>
            <a:off x="1787462" y="2224067"/>
            <a:ext cx="216565" cy="216565"/>
            <a:chOff x="957263" y="3209925"/>
            <a:chExt cx="288925" cy="288925"/>
          </a:xfrm>
        </p:grpSpPr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B69A5118-B0DC-46CB-8A5B-17D57ACED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4CB113-0310-442F-9DEA-2639C4978553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9" name="Text Box 18">
            <a:extLst>
              <a:ext uri="{FF2B5EF4-FFF2-40B4-BE49-F238E27FC236}">
                <a16:creationId xmlns:a16="http://schemas.microsoft.com/office/drawing/2014/main" id="{C9B92611-3A76-43C8-8159-696844BA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5" y="2468574"/>
            <a:ext cx="1376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6FA219E-F5F8-4929-823F-3B5B0B24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947" y="2117078"/>
            <a:ext cx="422589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b="1" dirty="0">
                <a:solidFill>
                  <a:schemeClr val="tx1"/>
                </a:solidFill>
              </a:rPr>
              <a:t>把建设有中国特色社会主义的理论载入党章</a:t>
            </a:r>
            <a:r>
              <a:rPr lang="zh-CN" altLang="en-US" sz="1100" dirty="0">
                <a:solidFill>
                  <a:schemeClr val="tx1"/>
                </a:solidFill>
              </a:rPr>
              <a:t>。十四大起，</a:t>
            </a:r>
            <a:r>
              <a:rPr lang="zh-CN" altLang="en-US" sz="1100" b="1" dirty="0">
                <a:solidFill>
                  <a:schemeClr val="tx1"/>
                </a:solidFill>
              </a:rPr>
              <a:t>不再设立党的中央顾问委员</a:t>
            </a:r>
            <a:r>
              <a:rPr lang="zh-CN" altLang="en-US" sz="1100" dirty="0">
                <a:solidFill>
                  <a:schemeClr val="tx1"/>
                </a:solidFill>
              </a:rPr>
              <a:t>会和省、自治区、直辖市顾问委员会。党章随之删去有关条文。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1CB066-E38A-47D4-8873-D9DB6C14FE64}"/>
              </a:ext>
            </a:extLst>
          </p:cNvPr>
          <p:cNvSpPr/>
          <p:nvPr/>
        </p:nvSpPr>
        <p:spPr>
          <a:xfrm>
            <a:off x="1052831" y="2181500"/>
            <a:ext cx="715157" cy="20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党的十四大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F3F4966-F2FB-4C7E-B97A-00FD14F7ADA5}"/>
              </a:ext>
            </a:extLst>
          </p:cNvPr>
          <p:cNvGrpSpPr/>
          <p:nvPr/>
        </p:nvGrpSpPr>
        <p:grpSpPr>
          <a:xfrm>
            <a:off x="1787462" y="3692131"/>
            <a:ext cx="216565" cy="216565"/>
            <a:chOff x="957263" y="3209925"/>
            <a:chExt cx="288925" cy="288925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21596310-E4AF-4567-8DBC-E5E50229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3E71BFA-0285-4794-AD60-1E1F2AABF89B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>
            <a:extLst>
              <a:ext uri="{FF2B5EF4-FFF2-40B4-BE49-F238E27FC236}">
                <a16:creationId xmlns:a16="http://schemas.microsoft.com/office/drawing/2014/main" id="{F2414E37-D804-4AF0-B81C-8C2D72F3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5" y="3936638"/>
            <a:ext cx="13761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DFA8B526-75A0-4F2E-8253-07BE4AF3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947" y="3585141"/>
            <a:ext cx="42258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党的十五大通过的党章，第一次明确</a:t>
            </a:r>
            <a:r>
              <a:rPr lang="zh-CN" altLang="en-US" sz="1100" b="1" dirty="0">
                <a:solidFill>
                  <a:schemeClr val="tx1"/>
                </a:solidFill>
              </a:rPr>
              <a:t>提出“邓小平理论”的科学概念</a:t>
            </a:r>
            <a:r>
              <a:rPr lang="zh-CN" altLang="en-US" sz="1100" dirty="0">
                <a:solidFill>
                  <a:schemeClr val="tx1"/>
                </a:solidFill>
              </a:rPr>
              <a:t>，并把它确立为我们党的指导思想。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C2B61DF-CADC-4E62-BB4B-21350DFDB04D}"/>
              </a:ext>
            </a:extLst>
          </p:cNvPr>
          <p:cNvSpPr/>
          <p:nvPr/>
        </p:nvSpPr>
        <p:spPr>
          <a:xfrm>
            <a:off x="1052831" y="3649563"/>
            <a:ext cx="715157" cy="20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党的十五大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0323DB2-6F47-4F13-B9B8-6E26CFE4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000" y="332741"/>
            <a:ext cx="2100123" cy="133577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71B3A55-CF31-47E6-ADF6-D52F34A3D2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99" y="1903412"/>
            <a:ext cx="2100123" cy="128691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1A2AA0-8BF5-4DF7-8878-A6730AABE8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99" y="3425230"/>
            <a:ext cx="2100123" cy="136691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3530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DE7AA5-4EF5-40C9-B43D-ACA513D6E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2575" y="476253"/>
            <a:ext cx="2213308" cy="149873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F6D2BD1F-73FB-41E8-83A1-444EC4759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980" y="-1"/>
            <a:ext cx="0" cy="5114925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825D1D8-5394-4A69-9B79-8F8EE11BE11D}"/>
              </a:ext>
            </a:extLst>
          </p:cNvPr>
          <p:cNvGrpSpPr/>
          <p:nvPr/>
        </p:nvGrpSpPr>
        <p:grpSpPr>
          <a:xfrm>
            <a:off x="1645353" y="772104"/>
            <a:ext cx="230198" cy="231587"/>
            <a:chOff x="957263" y="3209925"/>
            <a:chExt cx="288925" cy="288925"/>
          </a:xfrm>
        </p:grpSpPr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A6BB3ABE-2825-48C9-916A-E30823C57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9045133-9DA6-406B-886F-FAF7FB72E271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6" name="Text Box 18">
            <a:extLst>
              <a:ext uri="{FF2B5EF4-FFF2-40B4-BE49-F238E27FC236}">
                <a16:creationId xmlns:a16="http://schemas.microsoft.com/office/drawing/2014/main" id="{6BE79190-80C5-4AB0-956A-1869EADB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38" y="1023674"/>
            <a:ext cx="1413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3C80FDEE-072B-484B-B4B7-4FEB1C8EB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12" y="657694"/>
            <a:ext cx="4491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党的十六大通过的党章是我们党进入新世纪的政治宣言，把 “</a:t>
            </a:r>
            <a:r>
              <a:rPr lang="zh-CN" altLang="en-US" sz="1200" b="1" dirty="0"/>
              <a:t>三个代表</a:t>
            </a:r>
            <a:r>
              <a:rPr lang="zh-CN" altLang="en-US" sz="1200" dirty="0"/>
              <a:t>”重要思想确立为党必须长期坚持的指导思想。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AA86D5-B033-4FED-B23D-41710A45C1A6}"/>
              </a:ext>
            </a:extLst>
          </p:cNvPr>
          <p:cNvSpPr/>
          <p:nvPr/>
        </p:nvSpPr>
        <p:spPr>
          <a:xfrm>
            <a:off x="161925" y="726583"/>
            <a:ext cx="1462728" cy="2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党的十六大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105138E-9B7D-4186-987D-E73481938148}"/>
              </a:ext>
            </a:extLst>
          </p:cNvPr>
          <p:cNvGrpSpPr/>
          <p:nvPr/>
        </p:nvGrpSpPr>
        <p:grpSpPr>
          <a:xfrm>
            <a:off x="1645353" y="2340055"/>
            <a:ext cx="230198" cy="231587"/>
            <a:chOff x="957263" y="3209925"/>
            <a:chExt cx="288925" cy="288925"/>
          </a:xfrm>
        </p:grpSpPr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BE07D335-CC4A-4973-BA79-417C7052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0266046-D34F-4A5C-8E02-32AA88B4FA07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0" name="Text Box 18">
            <a:extLst>
              <a:ext uri="{FF2B5EF4-FFF2-40B4-BE49-F238E27FC236}">
                <a16:creationId xmlns:a16="http://schemas.microsoft.com/office/drawing/2014/main" id="{1F0BC4DE-066C-46EE-BEF3-D2142769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601522"/>
            <a:ext cx="14627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8677132C-AE0A-41AD-8479-45C1E37D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12" y="2225645"/>
            <a:ext cx="4491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200" dirty="0">
                <a:solidFill>
                  <a:schemeClr val="tx1"/>
                </a:solidFill>
              </a:rPr>
              <a:t>党的十七大将</a:t>
            </a:r>
            <a:r>
              <a:rPr lang="zh-CN" altLang="en-US" sz="1200" b="1" dirty="0">
                <a:solidFill>
                  <a:schemeClr val="tx1"/>
                </a:solidFill>
              </a:rPr>
              <a:t>科学发展观载入党章</a:t>
            </a:r>
            <a:r>
              <a:rPr lang="zh-CN" altLang="en-US" sz="1200" dirty="0">
                <a:solidFill>
                  <a:schemeClr val="tx1"/>
                </a:solidFill>
              </a:rPr>
              <a:t>，对中国特色社会主义作出精辟概括，丰富了党的基本路线和基本纲领，对推进党的建设的伟大工程作出了全面部署。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8E665A-3E00-434A-86D4-A0BFBC7D1825}"/>
              </a:ext>
            </a:extLst>
          </p:cNvPr>
          <p:cNvSpPr/>
          <p:nvPr/>
        </p:nvSpPr>
        <p:spPr>
          <a:xfrm>
            <a:off x="762302" y="2294535"/>
            <a:ext cx="862350" cy="246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党的十七大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D905BAB-307F-4B9C-922C-EE295730BB1A}"/>
              </a:ext>
            </a:extLst>
          </p:cNvPr>
          <p:cNvGrpSpPr/>
          <p:nvPr/>
        </p:nvGrpSpPr>
        <p:grpSpPr>
          <a:xfrm>
            <a:off x="1645353" y="3948217"/>
            <a:ext cx="230198" cy="231587"/>
            <a:chOff x="957263" y="3209925"/>
            <a:chExt cx="288925" cy="288925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2F76C96E-7486-42B1-A18B-72AE665E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05A9A08-B4EF-44BE-BB93-D2C02204E5A2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/>
            </a:p>
          </p:txBody>
        </p:sp>
      </p:grpSp>
      <p:sp>
        <p:nvSpPr>
          <p:cNvPr id="14" name="Text Box 18">
            <a:extLst>
              <a:ext uri="{FF2B5EF4-FFF2-40B4-BE49-F238E27FC236}">
                <a16:creationId xmlns:a16="http://schemas.microsoft.com/office/drawing/2014/main" id="{5F68DDDE-67EB-42A4-B8E5-00C7E03B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4209683"/>
            <a:ext cx="14627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年，北京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1B434694-B003-47E8-ACDF-9AC7741BD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12" y="3833806"/>
            <a:ext cx="4491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>
                <a:solidFill>
                  <a:schemeClr val="tx1"/>
                </a:solidFill>
              </a:rPr>
              <a:t>党的十八大将</a:t>
            </a:r>
            <a:r>
              <a:rPr lang="zh-CN" altLang="en-US" sz="1200" b="1" dirty="0">
                <a:solidFill>
                  <a:schemeClr val="tx1"/>
                </a:solidFill>
              </a:rPr>
              <a:t>科学发展观、中国特色社会主义制度，生态文明建设等马克思主义中国化的最新成果</a:t>
            </a:r>
            <a:r>
              <a:rPr lang="zh-CN" altLang="en-US" sz="1200" dirty="0">
                <a:solidFill>
                  <a:schemeClr val="tx1"/>
                </a:solidFill>
              </a:rPr>
              <a:t>，新增入党章。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EC8FF5-E85F-40FB-AD92-162F28F11D8F}"/>
              </a:ext>
            </a:extLst>
          </p:cNvPr>
          <p:cNvSpPr/>
          <p:nvPr/>
        </p:nvSpPr>
        <p:spPr>
          <a:xfrm>
            <a:off x="762302" y="3902696"/>
            <a:ext cx="862350" cy="246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党的十八大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602D170-EAB6-464C-8233-ABAD7B2CF9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551" y="2211459"/>
            <a:ext cx="2210331" cy="126399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D23243-0B62-4E4D-BBB1-4C05C973D4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575" y="3711926"/>
            <a:ext cx="2213308" cy="132006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743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E76210A-E18C-4D54-B621-E56C421693A3}"/>
              </a:ext>
            </a:extLst>
          </p:cNvPr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12080C8-5B72-417F-8E72-644D3D82F35E}"/>
              </a:ext>
            </a:extLst>
          </p:cNvPr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8A72149-2C11-4E96-8526-2EEDEF447E78}"/>
              </a:ext>
            </a:extLst>
          </p:cNvPr>
          <p:cNvSpPr txBox="1"/>
          <p:nvPr/>
        </p:nvSpPr>
        <p:spPr>
          <a:xfrm>
            <a:off x="1022448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第三章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17C09F9F-FEA4-4D59-A20E-F4AE5AD9BD35}"/>
              </a:ext>
            </a:extLst>
          </p:cNvPr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党章的总纲部分</a:t>
            </a: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BDD29E88-24FC-4B91-9F0F-F89EF5094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198FFA80-3320-4133-B5AD-69F9B82A3480}"/>
              </a:ext>
            </a:extLst>
          </p:cNvPr>
          <p:cNvSpPr txBox="1"/>
          <p:nvPr/>
        </p:nvSpPr>
        <p:spPr>
          <a:xfrm>
            <a:off x="1126378" y="3835117"/>
            <a:ext cx="136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总纲的概述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D0D73040-86E6-469B-B048-5AEA34EE8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3895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B9727D37-56F5-48CC-90F3-9D7BDBF7189B}"/>
              </a:ext>
            </a:extLst>
          </p:cNvPr>
          <p:cNvSpPr txBox="1"/>
          <p:nvPr/>
        </p:nvSpPr>
        <p:spPr>
          <a:xfrm>
            <a:off x="3269895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党的性质</a:t>
            </a: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69AB1BEE-CC81-4934-8232-83C2DAFF1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7945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14BDD387-C3AE-4247-9BCE-72482E965E7B}"/>
              </a:ext>
            </a:extLst>
          </p:cNvPr>
          <p:cNvSpPr txBox="1"/>
          <p:nvPr/>
        </p:nvSpPr>
        <p:spPr>
          <a:xfrm>
            <a:off x="5193945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行动指南</a:t>
            </a:r>
          </a:p>
        </p:txBody>
      </p:sp>
    </p:spTree>
    <p:extLst>
      <p:ext uri="{BB962C8B-B14F-4D97-AF65-F5344CB8AC3E}">
        <p14:creationId xmlns:p14="http://schemas.microsoft.com/office/powerpoint/2010/main" val="34996920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A6599C5-E568-4FE3-AEAA-F1219BF9906D}"/>
              </a:ext>
            </a:extLst>
          </p:cNvPr>
          <p:cNvSpPr/>
          <p:nvPr/>
        </p:nvSpPr>
        <p:spPr bwMode="auto">
          <a:xfrm>
            <a:off x="678008" y="3198556"/>
            <a:ext cx="7627792" cy="149927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1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42C561-871D-4521-BEE3-4287E824CB5C}"/>
              </a:ext>
            </a:extLst>
          </p:cNvPr>
          <p:cNvSpPr/>
          <p:nvPr/>
        </p:nvSpPr>
        <p:spPr bwMode="auto">
          <a:xfrm>
            <a:off x="678008" y="1614437"/>
            <a:ext cx="7627792" cy="943034"/>
          </a:xfrm>
          <a:prstGeom prst="rect">
            <a:avLst/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BC32BF0-3D0A-44FF-9EF0-3BD18D0D99F3}"/>
              </a:ext>
            </a:extLst>
          </p:cNvPr>
          <p:cNvSpPr/>
          <p:nvPr/>
        </p:nvSpPr>
        <p:spPr bwMode="auto">
          <a:xfrm>
            <a:off x="854876" y="1039767"/>
            <a:ext cx="3755447" cy="334658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42EAE7-6460-4185-8E2F-E9094CD4D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8" y="885825"/>
            <a:ext cx="816591" cy="6364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819FCF8-BDDF-41D7-8A5A-977706695020}"/>
              </a:ext>
            </a:extLst>
          </p:cNvPr>
          <p:cNvSpPr/>
          <p:nvPr/>
        </p:nvSpPr>
        <p:spPr>
          <a:xfrm>
            <a:off x="818757" y="1696663"/>
            <a:ext cx="72540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14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总纲作为党章的有机组成部分，既是党的简要纲领，又是党章的总则，其地位和作用非同一般。它完备而又简明地表述了党的基本纲领，明确地阐述了党的性质、立场、观点、路线、方针与政策，是党的一面旗帜。</a:t>
            </a:r>
            <a:endParaRPr lang="zh-CN" altLang="zh-CN" sz="1400" dirty="0">
              <a:solidFill>
                <a:schemeClr val="bg1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C69254-79B7-4F8C-BDE3-56DEE2F90C41}"/>
              </a:ext>
            </a:extLst>
          </p:cNvPr>
          <p:cNvSpPr/>
          <p:nvPr/>
        </p:nvSpPr>
        <p:spPr>
          <a:xfrm>
            <a:off x="1279794" y="103976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总纲的概述</a:t>
            </a:r>
            <a:endParaRPr lang="zh-CN" altLang="en-US" sz="1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021A1763-7B37-46AF-9C90-756628C94ABB}"/>
              </a:ext>
            </a:extLst>
          </p:cNvPr>
          <p:cNvSpPr/>
          <p:nvPr/>
        </p:nvSpPr>
        <p:spPr bwMode="auto">
          <a:xfrm>
            <a:off x="1073068" y="3331877"/>
            <a:ext cx="1091183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54507DA-F7F5-4B31-ACFB-C228363D9530}"/>
              </a:ext>
            </a:extLst>
          </p:cNvPr>
          <p:cNvSpPr/>
          <p:nvPr/>
        </p:nvSpPr>
        <p:spPr>
          <a:xfrm>
            <a:off x="1227221" y="3381452"/>
            <a:ext cx="784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关于党的性质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20E1B36-E5C2-4E9D-8708-B3062A6A7A80}"/>
              </a:ext>
            </a:extLst>
          </p:cNvPr>
          <p:cNvSpPr/>
          <p:nvPr/>
        </p:nvSpPr>
        <p:spPr bwMode="auto">
          <a:xfrm>
            <a:off x="2436935" y="3331879"/>
            <a:ext cx="1293056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87242E8-447D-4003-BF90-5871A0C2B5D2}"/>
              </a:ext>
            </a:extLst>
          </p:cNvPr>
          <p:cNvSpPr/>
          <p:nvPr/>
        </p:nvSpPr>
        <p:spPr>
          <a:xfrm>
            <a:off x="2617742" y="3392548"/>
            <a:ext cx="978881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关于党的指导思想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CB83CD0-C86F-4E7B-B630-B3D7516E0BC2}"/>
              </a:ext>
            </a:extLst>
          </p:cNvPr>
          <p:cNvSpPr/>
          <p:nvPr/>
        </p:nvSpPr>
        <p:spPr bwMode="auto">
          <a:xfrm>
            <a:off x="3943994" y="3331879"/>
            <a:ext cx="1532377" cy="571006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 dirty="0">
              <a:cs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F2067B-731E-4971-8B98-EE79C15B165F}"/>
              </a:ext>
            </a:extLst>
          </p:cNvPr>
          <p:cNvSpPr/>
          <p:nvPr/>
        </p:nvSpPr>
        <p:spPr>
          <a:xfrm>
            <a:off x="4136065" y="3386045"/>
            <a:ext cx="1148234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关于中国特色社会主义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8CF1E49-E8C5-4B5C-81D8-99BB9CB5E717}"/>
              </a:ext>
            </a:extLst>
          </p:cNvPr>
          <p:cNvSpPr/>
          <p:nvPr/>
        </p:nvSpPr>
        <p:spPr bwMode="auto">
          <a:xfrm>
            <a:off x="5655274" y="3341819"/>
            <a:ext cx="2123395" cy="569451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9612DC7-9075-499C-A77F-F81BE3B838BC}"/>
              </a:ext>
            </a:extLst>
          </p:cNvPr>
          <p:cNvSpPr/>
          <p:nvPr/>
        </p:nvSpPr>
        <p:spPr>
          <a:xfrm>
            <a:off x="5753500" y="3416826"/>
            <a:ext cx="2020266" cy="32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关于初级阶段、基本路线与四项基本原则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9162B97-EEFC-44AD-B6B7-AC7AC6337D6B}"/>
              </a:ext>
            </a:extLst>
          </p:cNvPr>
          <p:cNvSpPr/>
          <p:nvPr/>
        </p:nvSpPr>
        <p:spPr bwMode="auto">
          <a:xfrm>
            <a:off x="1087586" y="4039356"/>
            <a:ext cx="1718271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42494E9-2CA4-45F3-8D31-D6F9A661A028}"/>
              </a:ext>
            </a:extLst>
          </p:cNvPr>
          <p:cNvSpPr/>
          <p:nvPr/>
        </p:nvSpPr>
        <p:spPr>
          <a:xfrm>
            <a:off x="1114401" y="4077815"/>
            <a:ext cx="1667353" cy="32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关于中国特色社会主义事业总体布局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A654931-A614-4780-AE07-E4791AED5EAC}"/>
              </a:ext>
            </a:extLst>
          </p:cNvPr>
          <p:cNvSpPr/>
          <p:nvPr/>
        </p:nvSpPr>
        <p:spPr bwMode="auto">
          <a:xfrm>
            <a:off x="3596624" y="4039355"/>
            <a:ext cx="1718271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 dirty="0">
              <a:cs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257E8B-B800-4B9E-8C12-52F0960D46EE}"/>
              </a:ext>
            </a:extLst>
          </p:cNvPr>
          <p:cNvSpPr/>
          <p:nvPr/>
        </p:nvSpPr>
        <p:spPr>
          <a:xfrm>
            <a:off x="3684963" y="4081040"/>
            <a:ext cx="1518557" cy="32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关于党对军队民族等工作的领导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0CF66F8-6AE2-4EFF-BFF8-DF5F61AC72A8}"/>
              </a:ext>
            </a:extLst>
          </p:cNvPr>
          <p:cNvSpPr/>
          <p:nvPr/>
        </p:nvSpPr>
        <p:spPr bwMode="auto">
          <a:xfrm>
            <a:off x="6355631" y="4039356"/>
            <a:ext cx="1418135" cy="580795"/>
          </a:xfrm>
          <a:prstGeom prst="roundRect">
            <a:avLst>
              <a:gd name="adj" fmla="val 9008"/>
            </a:avLst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cs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ED46E5A-9B6E-4D66-A6E5-91E650F7B61F}"/>
              </a:ext>
            </a:extLst>
          </p:cNvPr>
          <p:cNvSpPr/>
          <p:nvPr/>
        </p:nvSpPr>
        <p:spPr>
          <a:xfrm>
            <a:off x="6537547" y="4077815"/>
            <a:ext cx="1074178" cy="194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关于党的自身建设</a:t>
            </a: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B1838AEE-FCEE-488D-BDE7-9B55AD179BCD}"/>
              </a:ext>
            </a:extLst>
          </p:cNvPr>
          <p:cNvSpPr/>
          <p:nvPr/>
        </p:nvSpPr>
        <p:spPr bwMode="auto">
          <a:xfrm>
            <a:off x="2805857" y="2623649"/>
            <a:ext cx="3317489" cy="665091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C2FC81C-B058-41A1-B2DC-2368F16CD77A}"/>
              </a:ext>
            </a:extLst>
          </p:cNvPr>
          <p:cNvSpPr/>
          <p:nvPr/>
        </p:nvSpPr>
        <p:spPr>
          <a:xfrm>
            <a:off x="3961899" y="27105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1600" b="1" kern="100" dirty="0">
                <a:latin typeface="+mj-ea"/>
                <a:ea typeface="+mj-ea"/>
                <a:cs typeface="Times New Roman" panose="02020603050405020304" pitchFamily="18" charset="0"/>
              </a:rPr>
              <a:t>主要包括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E7E693A0-BF30-4754-ABE0-6754006481D8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BD151A4-B7F4-4104-865F-A60A9A0B20C5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7CEC3AC2-9B40-49A4-9308-2FA8CD578B30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56145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30" grpId="0" animBg="1"/>
      <p:bldP spid="31" grpId="0"/>
      <p:bldP spid="28" grpId="0" animBg="1"/>
      <p:bldP spid="29" grpId="0"/>
      <p:bldP spid="26" grpId="0" animBg="1"/>
      <p:bldP spid="27" grpId="0"/>
      <p:bldP spid="24" grpId="0" animBg="1"/>
      <p:bldP spid="25" grpId="0"/>
      <p:bldP spid="22" grpId="0" animBg="1"/>
      <p:bldP spid="23" grpId="0"/>
      <p:bldP spid="20" grpId="0" animBg="1"/>
      <p:bldP spid="21" grpId="0"/>
      <p:bldP spid="18" grpId="0" animBg="1"/>
      <p:bldP spid="19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A70ED76-E4EF-4AB6-93E0-0B827F43D732}"/>
              </a:ext>
            </a:extLst>
          </p:cNvPr>
          <p:cNvGrpSpPr/>
          <p:nvPr/>
        </p:nvGrpSpPr>
        <p:grpSpPr>
          <a:xfrm>
            <a:off x="482600" y="939800"/>
            <a:ext cx="8129166" cy="3862150"/>
            <a:chOff x="482600" y="939800"/>
            <a:chExt cx="8129166" cy="38621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D2A77E3-F5CA-4994-82FB-0C2DBD6DCFFC}"/>
                </a:ext>
              </a:extLst>
            </p:cNvPr>
            <p:cNvSpPr/>
            <p:nvPr/>
          </p:nvSpPr>
          <p:spPr bwMode="auto">
            <a:xfrm>
              <a:off x="1180153" y="1591142"/>
              <a:ext cx="7431613" cy="663466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5577B1-0807-4306-A09C-24F3D370FCD7}"/>
                </a:ext>
              </a:extLst>
            </p:cNvPr>
            <p:cNvSpPr/>
            <p:nvPr/>
          </p:nvSpPr>
          <p:spPr bwMode="auto">
            <a:xfrm>
              <a:off x="960262" y="1097334"/>
              <a:ext cx="3828745" cy="342468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9EC44CA-964C-4319-830F-8345245D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00" y="939800"/>
              <a:ext cx="832529" cy="65134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FA377AF-9D55-433B-96C2-4997E0BC0E13}"/>
                </a:ext>
              </a:extLst>
            </p:cNvPr>
            <p:cNvSpPr/>
            <p:nvPr/>
          </p:nvSpPr>
          <p:spPr>
            <a:xfrm>
              <a:off x="1393473" y="109876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sz="1600" b="1" kern="1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党的性质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95A4E7A-24DD-4F09-89CE-E2C229E3DCB3}"/>
                </a:ext>
              </a:extLst>
            </p:cNvPr>
            <p:cNvSpPr/>
            <p:nvPr/>
          </p:nvSpPr>
          <p:spPr>
            <a:xfrm>
              <a:off x="1180153" y="1672011"/>
              <a:ext cx="7209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总纲的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第一自然段】从党的阶级性和先进性、党的地位和作用、党的根本宗旨、党的最高理想和最终目标四个方面、深刻阐述了党的性质。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6C73125-7324-44B3-AE1D-416ED82A0F3A}"/>
                </a:ext>
              </a:extLst>
            </p:cNvPr>
            <p:cNvSpPr/>
            <p:nvPr/>
          </p:nvSpPr>
          <p:spPr bwMode="auto">
            <a:xfrm>
              <a:off x="1393474" y="2469602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328BD7B-6580-47AF-92BC-FAD595034E02}"/>
                </a:ext>
              </a:extLst>
            </p:cNvPr>
            <p:cNvSpPr/>
            <p:nvPr/>
          </p:nvSpPr>
          <p:spPr>
            <a:xfrm>
              <a:off x="1499779" y="2534555"/>
              <a:ext cx="829011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两个先锋队</a:t>
              </a:r>
              <a:endParaRPr lang="zh-CN" altLang="en-US" sz="1400" b="1">
                <a:solidFill>
                  <a:schemeClr val="bg2"/>
                </a:solidFill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50311BE8-B5E7-4304-8A02-CF79A544FBBA}"/>
                </a:ext>
              </a:extLst>
            </p:cNvPr>
            <p:cNvSpPr/>
            <p:nvPr/>
          </p:nvSpPr>
          <p:spPr bwMode="auto">
            <a:xfrm>
              <a:off x="1399816" y="3102325"/>
              <a:ext cx="1545334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5EA40A8-440F-423C-9845-F07C46D1391E}"/>
                </a:ext>
              </a:extLst>
            </p:cNvPr>
            <p:cNvSpPr/>
            <p:nvPr/>
          </p:nvSpPr>
          <p:spPr>
            <a:xfrm>
              <a:off x="1617562" y="3167278"/>
              <a:ext cx="691497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一个核心</a:t>
              </a:r>
              <a:endPara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330E0E42-DB44-47DD-8991-10E88D5A9B9C}"/>
                </a:ext>
              </a:extLst>
            </p:cNvPr>
            <p:cNvSpPr/>
            <p:nvPr/>
          </p:nvSpPr>
          <p:spPr bwMode="auto">
            <a:xfrm>
              <a:off x="1411869" y="3714759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40DE410-AB04-49F6-B23F-EDECD304A931}"/>
                </a:ext>
              </a:extLst>
            </p:cNvPr>
            <p:cNvSpPr/>
            <p:nvPr/>
          </p:nvSpPr>
          <p:spPr>
            <a:xfrm>
              <a:off x="1641046" y="3779712"/>
              <a:ext cx="691498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三个代表</a:t>
              </a:r>
              <a:endPara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698DDA5-0954-43C9-84EB-7A6311497DB8}"/>
                </a:ext>
              </a:extLst>
            </p:cNvPr>
            <p:cNvSpPr/>
            <p:nvPr/>
          </p:nvSpPr>
          <p:spPr>
            <a:xfrm>
              <a:off x="3093062" y="2483118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中国共产党是中国工人阶级的先锋队，同时是中国人民和中华民族的先锋队。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832E81-C419-468B-A46E-69AC09A08D3F}"/>
                </a:ext>
              </a:extLst>
            </p:cNvPr>
            <p:cNvSpPr/>
            <p:nvPr/>
          </p:nvSpPr>
          <p:spPr>
            <a:xfrm>
              <a:off x="3093062" y="3152564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是中国特色社会主义事业的领导核心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18B56F-9C73-48C3-BB11-8C8EDD04DC98}"/>
                </a:ext>
              </a:extLst>
            </p:cNvPr>
            <p:cNvSpPr/>
            <p:nvPr/>
          </p:nvSpPr>
          <p:spPr>
            <a:xfrm>
              <a:off x="3093062" y="3692114"/>
              <a:ext cx="52964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代表中国先进生产力的发展要求，代表中和先进文化的前进方向，代表中观最广大人民的根本利益。</a:t>
              </a: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48EB1D8B-DB6B-44C8-A411-02286910DA26}"/>
                </a:ext>
              </a:extLst>
            </p:cNvPr>
            <p:cNvSpPr/>
            <p:nvPr/>
          </p:nvSpPr>
          <p:spPr bwMode="auto">
            <a:xfrm>
              <a:off x="1411869" y="4340063"/>
              <a:ext cx="1545335" cy="461887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cs typeface="+mn-ea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7B47FC-45CF-40D7-8A01-7BC75EE70068}"/>
                </a:ext>
              </a:extLst>
            </p:cNvPr>
            <p:cNvSpPr/>
            <p:nvPr/>
          </p:nvSpPr>
          <p:spPr>
            <a:xfrm>
              <a:off x="1641046" y="4405016"/>
              <a:ext cx="691498" cy="221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最高理想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76A6552-C406-41BA-B5AC-B1626BAB6B05}"/>
                </a:ext>
              </a:extLst>
            </p:cNvPr>
            <p:cNvSpPr/>
            <p:nvPr/>
          </p:nvSpPr>
          <p:spPr>
            <a:xfrm>
              <a:off x="3093062" y="4418501"/>
              <a:ext cx="52964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党的最高理想和最终目标是：</a:t>
              </a:r>
              <a:r>
                <a:rPr lang="zh-CN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实现共产主义</a:t>
              </a:r>
            </a:p>
          </p:txBody>
        </p:sp>
      </p:grpSp>
      <p:sp>
        <p:nvSpPr>
          <p:cNvPr id="27" name="TextBox 54">
            <a:extLst>
              <a:ext uri="{FF2B5EF4-FFF2-40B4-BE49-F238E27FC236}">
                <a16:creationId xmlns:a16="http://schemas.microsoft.com/office/drawing/2014/main" id="{894B5142-32C5-434B-B5FF-0B0D77B5AEED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FC88BEB-B142-47A4-A398-BB6175632A36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E0C9E576-15DE-4229-9AD7-65B7A5F0543D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59823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28D2D4B8-6E0B-492B-87BF-1172F3D062B5}"/>
              </a:ext>
            </a:extLst>
          </p:cNvPr>
          <p:cNvGrpSpPr/>
          <p:nvPr/>
        </p:nvGrpSpPr>
        <p:grpSpPr>
          <a:xfrm>
            <a:off x="605399" y="896207"/>
            <a:ext cx="7616181" cy="3712800"/>
            <a:chOff x="605399" y="896207"/>
            <a:chExt cx="7616181" cy="37128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ABDC647-EC1A-45C8-A2E9-577B23CA305C}"/>
                </a:ext>
              </a:extLst>
            </p:cNvPr>
            <p:cNvSpPr/>
            <p:nvPr/>
          </p:nvSpPr>
          <p:spPr bwMode="auto">
            <a:xfrm>
              <a:off x="1219817" y="2753141"/>
              <a:ext cx="2363257" cy="18558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1" rIns="91440" bIns="45721" numCol="1" rtlCol="0" anchor="t" anchorCtr="0" compatLnSpc="1"/>
            <a:lstStyle/>
            <a:p>
              <a:pPr defTabSz="914423" eaLnBrk="1" hangingPunct="1"/>
              <a:endParaRPr lang="zh-CN" altLang="en-US" sz="120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296CF00-EC61-4979-A288-EE8218DBF855}"/>
                </a:ext>
              </a:extLst>
            </p:cNvPr>
            <p:cNvSpPr/>
            <p:nvPr/>
          </p:nvSpPr>
          <p:spPr bwMode="auto">
            <a:xfrm>
              <a:off x="1219817" y="1543984"/>
              <a:ext cx="7001763" cy="61542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D4B78FC-9E6F-4452-88AA-EF887178FE45}"/>
                </a:ext>
              </a:extLst>
            </p:cNvPr>
            <p:cNvSpPr/>
            <p:nvPr/>
          </p:nvSpPr>
          <p:spPr bwMode="auto">
            <a:xfrm>
              <a:off x="1007440" y="1040319"/>
              <a:ext cx="3697914" cy="363282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2BA5C08-8847-4DFA-8086-41B4B445E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99" y="896207"/>
              <a:ext cx="804081" cy="60418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7C51DA7-4C61-4BF1-8F58-FC67519BF3F1}"/>
                </a:ext>
              </a:extLst>
            </p:cNvPr>
            <p:cNvSpPr/>
            <p:nvPr/>
          </p:nvSpPr>
          <p:spPr>
            <a:xfrm>
              <a:off x="1426936" y="104031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CAF1286-927B-46F2-945D-5B6E39BF679E}"/>
                </a:ext>
              </a:extLst>
            </p:cNvPr>
            <p:cNvSpPr/>
            <p:nvPr/>
          </p:nvSpPr>
          <p:spPr>
            <a:xfrm>
              <a:off x="1302888" y="1608837"/>
              <a:ext cx="67128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总纲的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二至第七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自然段】明确提出了党的行动指南，并用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个自然段，分别作出了科学评价，阐明了我们党为什么坚持这一行动指南。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BD67F19-267D-4837-B33C-0526CC00E0A3}"/>
                </a:ext>
              </a:extLst>
            </p:cNvPr>
            <p:cNvSpPr/>
            <p:nvPr/>
          </p:nvSpPr>
          <p:spPr>
            <a:xfrm>
              <a:off x="1297776" y="2870402"/>
              <a:ext cx="2207336" cy="167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中国共产党以马克思列宁主义、毛泽东思想、邓小平理论、“三个代表”重要思想和科学发展观作为自己的行动指南。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F1C6ADBF-6A80-4135-BCA4-7CAC0707A012}"/>
                </a:ext>
              </a:extLst>
            </p:cNvPr>
            <p:cNvSpPr/>
            <p:nvPr/>
          </p:nvSpPr>
          <p:spPr bwMode="auto">
            <a:xfrm>
              <a:off x="1206502" y="2354769"/>
              <a:ext cx="2376572" cy="428445"/>
            </a:xfrm>
            <a:prstGeom prst="roundRect">
              <a:avLst>
                <a:gd name="adj" fmla="val 8098"/>
              </a:avLst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24FF805-7EE4-4CFC-9A73-8D26D695C603}"/>
                </a:ext>
              </a:extLst>
            </p:cNvPr>
            <p:cNvSpPr/>
            <p:nvPr/>
          </p:nvSpPr>
          <p:spPr>
            <a:xfrm>
              <a:off x="1804083" y="2415021"/>
              <a:ext cx="743762" cy="22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en-US" sz="16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</a:p>
          </p:txBody>
        </p:sp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812BB7B0-3121-4F04-B23F-F49A048638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02612" y="2541670"/>
              <a:ext cx="2535216" cy="193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C5B6625F-6901-4205-B2AB-7493232C4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271" y="2989418"/>
              <a:ext cx="1148770" cy="1034541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BA9BBCF-3DE8-4F0C-89AA-2BC39D3A9954}"/>
                </a:ext>
              </a:extLst>
            </p:cNvPr>
            <p:cNvSpPr/>
            <p:nvPr/>
          </p:nvSpPr>
          <p:spPr bwMode="auto">
            <a:xfrm>
              <a:off x="6092186" y="2676886"/>
              <a:ext cx="258898" cy="1653223"/>
            </a:xfrm>
            <a:custGeom>
              <a:avLst/>
              <a:gdLst>
                <a:gd name="T0" fmla="*/ 0 w 483"/>
                <a:gd name="T1" fmla="*/ 0 h 3424"/>
                <a:gd name="T2" fmla="*/ 483 w 483"/>
                <a:gd name="T3" fmla="*/ 1719 h 3424"/>
                <a:gd name="T4" fmla="*/ 9 w 483"/>
                <a:gd name="T5" fmla="*/ 3424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3424">
                  <a:moveTo>
                    <a:pt x="0" y="0"/>
                  </a:moveTo>
                  <a:cubicBezTo>
                    <a:pt x="307" y="501"/>
                    <a:pt x="483" y="1089"/>
                    <a:pt x="483" y="1719"/>
                  </a:cubicBezTo>
                  <a:cubicBezTo>
                    <a:pt x="483" y="2343"/>
                    <a:pt x="310" y="2926"/>
                    <a:pt x="9" y="3424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2BF5AB78-C93F-47C0-BBE1-74148834E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1868" y="2815931"/>
              <a:ext cx="810647" cy="42096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4512D236-F8DB-41B0-BC03-7138CF478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5530" y="3146320"/>
              <a:ext cx="909679" cy="220685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A855323-86D2-40C7-87D0-63B858D1C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506" y="3507325"/>
              <a:ext cx="9436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60061D81-0DDC-43D8-BA87-43E3961C4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64116" y="3647644"/>
              <a:ext cx="911093" cy="2194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42538CE6-09AF-4445-B773-1966C2611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04696" y="3777760"/>
              <a:ext cx="804989" cy="41968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33AF90CF-C014-4511-90D2-B8165ED4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320" y="2546772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818E147-8E28-49F9-9EB0-2A924D773734}"/>
                </a:ext>
              </a:extLst>
            </p:cNvPr>
            <p:cNvSpPr txBox="1"/>
            <p:nvPr/>
          </p:nvSpPr>
          <p:spPr>
            <a:xfrm>
              <a:off x="6004096" y="2549039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1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002E650-C578-446D-8286-CE62F5F51B24}"/>
                </a:ext>
              </a:extLst>
            </p:cNvPr>
            <p:cNvSpPr/>
            <p:nvPr/>
          </p:nvSpPr>
          <p:spPr>
            <a:xfrm>
              <a:off x="6334745" y="2528498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马克思列宁主义</a:t>
              </a:r>
              <a:endParaRPr lang="zh-CN" altLang="en-US" sz="1400" dirty="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B446164C-7772-4AD3-B69F-F3F85195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163" y="2930739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DDAA7FC-9C06-4FD1-A8DB-03B578AA8695}"/>
                </a:ext>
              </a:extLst>
            </p:cNvPr>
            <p:cNvSpPr txBox="1"/>
            <p:nvPr/>
          </p:nvSpPr>
          <p:spPr>
            <a:xfrm>
              <a:off x="6184131" y="2950598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2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9B53F249-BC1B-4C95-BCF9-6B14CBB30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581" y="3342771"/>
              <a:ext cx="365004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A1F8473-027D-440D-9280-4FC4747E604E}"/>
                </a:ext>
              </a:extLst>
            </p:cNvPr>
            <p:cNvSpPr txBox="1"/>
            <p:nvPr/>
          </p:nvSpPr>
          <p:spPr>
            <a:xfrm>
              <a:off x="6240983" y="3352157"/>
              <a:ext cx="210132" cy="20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3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51D15E1B-6375-4840-A7EE-EB20E76F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9163" y="3754795"/>
              <a:ext cx="363589" cy="32783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79289E9-B7E9-43B0-91EF-533D1B11883C}"/>
                </a:ext>
              </a:extLst>
            </p:cNvPr>
            <p:cNvSpPr txBox="1"/>
            <p:nvPr/>
          </p:nvSpPr>
          <p:spPr>
            <a:xfrm>
              <a:off x="6193608" y="3779340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4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905F40D4-4233-4201-8318-ECF4F3143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320" y="4140043"/>
              <a:ext cx="363589" cy="3278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200">
                <a:cs typeface="+mn-ea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329ED7F-B707-460A-88B2-3A86A8B9D791}"/>
                </a:ext>
              </a:extLst>
            </p:cNvPr>
            <p:cNvSpPr txBox="1"/>
            <p:nvPr/>
          </p:nvSpPr>
          <p:spPr>
            <a:xfrm>
              <a:off x="6004096" y="4146729"/>
              <a:ext cx="210132" cy="20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2"/>
                  </a:solidFill>
                  <a:latin typeface="Lifeline JL" panose="00000400000000000000" pitchFamily="2" charset="0"/>
                </a:rPr>
                <a:t>5</a:t>
              </a:r>
              <a:endParaRPr lang="zh-CN" altLang="en-US" sz="1400">
                <a:solidFill>
                  <a:schemeClr val="bg2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FEF5E48-1A85-4601-809B-32A3DFEB4575}"/>
                </a:ext>
              </a:extLst>
            </p:cNvPr>
            <p:cNvSpPr/>
            <p:nvPr/>
          </p:nvSpPr>
          <p:spPr>
            <a:xfrm>
              <a:off x="6474130" y="2938600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毛泽东思想</a:t>
              </a:r>
              <a:endParaRPr lang="zh-CN" altLang="en-US" sz="14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431CEF9-7453-4BEF-94BC-79145050036D}"/>
                </a:ext>
              </a:extLst>
            </p:cNvPr>
            <p:cNvSpPr/>
            <p:nvPr/>
          </p:nvSpPr>
          <p:spPr>
            <a:xfrm>
              <a:off x="6540459" y="3348702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邓小平理论</a:t>
              </a:r>
              <a:endParaRPr lang="zh-CN" altLang="en-US" sz="1400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CD57569-FDCA-439D-8BEE-A57AF79BF080}"/>
                </a:ext>
              </a:extLst>
            </p:cNvPr>
            <p:cNvSpPr/>
            <p:nvPr/>
          </p:nvSpPr>
          <p:spPr>
            <a:xfrm>
              <a:off x="6493082" y="3776646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三个代表重要思想</a:t>
              </a:r>
              <a:endParaRPr lang="zh-CN" altLang="en-US" sz="1400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805CB3B-7612-4971-9A5A-69056842D522}"/>
                </a:ext>
              </a:extLst>
            </p:cNvPr>
            <p:cNvSpPr/>
            <p:nvPr/>
          </p:nvSpPr>
          <p:spPr>
            <a:xfrm>
              <a:off x="6341018" y="4194537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科学发展观</a:t>
              </a:r>
              <a:endParaRPr lang="zh-CN" altLang="en-US" sz="140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A6986EA-242C-42D6-A70A-1E1DEED30131}"/>
                </a:ext>
              </a:extLst>
            </p:cNvPr>
            <p:cNvSpPr/>
            <p:nvPr/>
          </p:nvSpPr>
          <p:spPr>
            <a:xfrm>
              <a:off x="4182915" y="3189117"/>
              <a:ext cx="799485" cy="431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b="1" kern="10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行动指南</a:t>
              </a:r>
            </a:p>
          </p:txBody>
        </p:sp>
      </p:grpSp>
      <p:sp>
        <p:nvSpPr>
          <p:cNvPr id="42" name="TextBox 54">
            <a:extLst>
              <a:ext uri="{FF2B5EF4-FFF2-40B4-BE49-F238E27FC236}">
                <a16:creationId xmlns:a16="http://schemas.microsoft.com/office/drawing/2014/main" id="{1D9EDF84-27EA-4AF0-89A6-508D19280824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第三章：党章的总纲详解</a:t>
            </a: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93EBDBC0-F68D-4DDB-A37C-36D3E715C8C5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E253D599-6C40-45F6-BF32-E67A77504C3B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80060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DBA91C3-1D40-436B-8373-3ED53925B8FF}"/>
              </a:ext>
            </a:extLst>
          </p:cNvPr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2A8CAC-B08A-4109-BB4F-899C57816024}"/>
              </a:ext>
            </a:extLst>
          </p:cNvPr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383E6C2-3EF7-419B-AC2A-624D06238FA2}"/>
              </a:ext>
            </a:extLst>
          </p:cNvPr>
          <p:cNvSpPr txBox="1"/>
          <p:nvPr/>
        </p:nvSpPr>
        <p:spPr>
          <a:xfrm>
            <a:off x="1022447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第四章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600DC0E2-36FC-4662-92CE-555D20B79F6D}"/>
              </a:ext>
            </a:extLst>
          </p:cNvPr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党章的条文部分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8743D7E3-7B28-4B00-B360-678FCC0D2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694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92D873BE-DA1F-4A21-87FB-29D4F9A7BB52}"/>
              </a:ext>
            </a:extLst>
          </p:cNvPr>
          <p:cNvSpPr txBox="1"/>
          <p:nvPr/>
        </p:nvSpPr>
        <p:spPr>
          <a:xfrm>
            <a:off x="1092694" y="3835117"/>
            <a:ext cx="114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党员</a:t>
            </a: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D2093AAC-9F47-444E-AF36-7300D6CA1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8399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83A45294-3A8B-47C9-9263-5200437671C3}"/>
              </a:ext>
            </a:extLst>
          </p:cNvPr>
          <p:cNvSpPr txBox="1"/>
          <p:nvPr/>
        </p:nvSpPr>
        <p:spPr>
          <a:xfrm>
            <a:off x="2674399" y="3835117"/>
            <a:ext cx="169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党的组织制度</a:t>
            </a:r>
          </a:p>
        </p:txBody>
      </p:sp>
    </p:spTree>
    <p:extLst>
      <p:ext uri="{BB962C8B-B14F-4D97-AF65-F5344CB8AC3E}">
        <p14:creationId xmlns:p14="http://schemas.microsoft.com/office/powerpoint/2010/main" val="35820898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 animBg="1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27293F-DD33-4610-B31E-EBBB51B6CC99}"/>
              </a:ext>
            </a:extLst>
          </p:cNvPr>
          <p:cNvGrpSpPr/>
          <p:nvPr/>
        </p:nvGrpSpPr>
        <p:grpSpPr>
          <a:xfrm>
            <a:off x="1235334" y="1057092"/>
            <a:ext cx="6356091" cy="3671846"/>
            <a:chOff x="1235334" y="922794"/>
            <a:chExt cx="6615915" cy="382194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B552CD3-D207-4F4A-855B-2A4609C7E9C1}"/>
                </a:ext>
              </a:extLst>
            </p:cNvPr>
            <p:cNvSpPr/>
            <p:nvPr/>
          </p:nvSpPr>
          <p:spPr bwMode="auto">
            <a:xfrm>
              <a:off x="2022876" y="987749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C9B3D36-1BB8-4D91-8A9C-5BBCD999C2E1}"/>
                </a:ext>
              </a:extLst>
            </p:cNvPr>
            <p:cNvSpPr/>
            <p:nvPr/>
          </p:nvSpPr>
          <p:spPr bwMode="auto">
            <a:xfrm>
              <a:off x="1235334" y="987749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5C3117-4C6F-4002-B3F4-714DC59F06AD}"/>
                </a:ext>
              </a:extLst>
            </p:cNvPr>
            <p:cNvSpPr/>
            <p:nvPr/>
          </p:nvSpPr>
          <p:spPr bwMode="auto">
            <a:xfrm>
              <a:off x="2022876" y="1768799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D07FC38-07A9-4984-BCE6-B9DC571EBC94}"/>
                </a:ext>
              </a:extLst>
            </p:cNvPr>
            <p:cNvSpPr/>
            <p:nvPr/>
          </p:nvSpPr>
          <p:spPr bwMode="auto">
            <a:xfrm>
              <a:off x="1235334" y="1768799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BD0CA7E-60BB-4E57-A66B-07736125F880}"/>
                </a:ext>
              </a:extLst>
            </p:cNvPr>
            <p:cNvSpPr/>
            <p:nvPr/>
          </p:nvSpPr>
          <p:spPr bwMode="auto">
            <a:xfrm>
              <a:off x="2022876" y="2521274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B3D91951-FC2E-436A-9F24-ABE9C895A163}"/>
                </a:ext>
              </a:extLst>
            </p:cNvPr>
            <p:cNvSpPr/>
            <p:nvPr/>
          </p:nvSpPr>
          <p:spPr bwMode="auto">
            <a:xfrm>
              <a:off x="1235334" y="2521274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A402810-C0D7-453E-BA74-937CACF41932}"/>
                </a:ext>
              </a:extLst>
            </p:cNvPr>
            <p:cNvSpPr/>
            <p:nvPr/>
          </p:nvSpPr>
          <p:spPr bwMode="auto">
            <a:xfrm>
              <a:off x="2022876" y="3302324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4561D78-A3F8-4DE1-A5BD-9879AC84A757}"/>
                </a:ext>
              </a:extLst>
            </p:cNvPr>
            <p:cNvSpPr/>
            <p:nvPr/>
          </p:nvSpPr>
          <p:spPr bwMode="auto">
            <a:xfrm>
              <a:off x="1235334" y="3302324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3EB3B495-974E-4F72-92F9-674DF3A7500E}"/>
                </a:ext>
              </a:extLst>
            </p:cNvPr>
            <p:cNvSpPr txBox="1"/>
            <p:nvPr/>
          </p:nvSpPr>
          <p:spPr>
            <a:xfrm>
              <a:off x="2206845" y="1021365"/>
              <a:ext cx="4890870" cy="52322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8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党章的概述</a:t>
              </a:r>
            </a:p>
          </p:txBody>
        </p:sp>
        <p:sp>
          <p:nvSpPr>
            <p:cNvPr id="17" name="TextBox 58">
              <a:extLst>
                <a:ext uri="{FF2B5EF4-FFF2-40B4-BE49-F238E27FC236}">
                  <a16:creationId xmlns:a16="http://schemas.microsoft.com/office/drawing/2014/main" id="{6F221086-8117-4140-B05C-7E7AE18063AC}"/>
                </a:ext>
              </a:extLst>
            </p:cNvPr>
            <p:cNvSpPr txBox="1"/>
            <p:nvPr/>
          </p:nvSpPr>
          <p:spPr>
            <a:xfrm>
              <a:off x="1366581" y="922794"/>
              <a:ext cx="441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47">
              <a:extLst>
                <a:ext uri="{FF2B5EF4-FFF2-40B4-BE49-F238E27FC236}">
                  <a16:creationId xmlns:a16="http://schemas.microsoft.com/office/drawing/2014/main" id="{F0FCA33C-BBD1-4FBE-BE72-10B2826450AA}"/>
                </a:ext>
              </a:extLst>
            </p:cNvPr>
            <p:cNvSpPr txBox="1"/>
            <p:nvPr/>
          </p:nvSpPr>
          <p:spPr>
            <a:xfrm>
              <a:off x="2206845" y="1809493"/>
              <a:ext cx="480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党章的发展历程</a:t>
              </a:r>
            </a:p>
          </p:txBody>
        </p:sp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857512AA-3C6B-488D-990A-C4EDB50EA2E5}"/>
                </a:ext>
              </a:extLst>
            </p:cNvPr>
            <p:cNvSpPr txBox="1"/>
            <p:nvPr/>
          </p:nvSpPr>
          <p:spPr>
            <a:xfrm>
              <a:off x="1366581" y="171092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7">
              <a:extLst>
                <a:ext uri="{FF2B5EF4-FFF2-40B4-BE49-F238E27FC236}">
                  <a16:creationId xmlns:a16="http://schemas.microsoft.com/office/drawing/2014/main" id="{FA47705F-915A-4FDE-B755-2B09E2556677}"/>
                </a:ext>
              </a:extLst>
            </p:cNvPr>
            <p:cNvSpPr txBox="1"/>
            <p:nvPr/>
          </p:nvSpPr>
          <p:spPr>
            <a:xfrm>
              <a:off x="2206845" y="2570714"/>
              <a:ext cx="4890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党章的总纲部分</a:t>
              </a:r>
            </a:p>
          </p:txBody>
        </p:sp>
        <p:sp>
          <p:nvSpPr>
            <p:cNvPr id="21" name="TextBox 58">
              <a:extLst>
                <a:ext uri="{FF2B5EF4-FFF2-40B4-BE49-F238E27FC236}">
                  <a16:creationId xmlns:a16="http://schemas.microsoft.com/office/drawing/2014/main" id="{314FAB5D-C5E3-429F-9339-AA8B84E76EA0}"/>
                </a:ext>
              </a:extLst>
            </p:cNvPr>
            <p:cNvSpPr txBox="1"/>
            <p:nvPr/>
          </p:nvSpPr>
          <p:spPr>
            <a:xfrm>
              <a:off x="1366581" y="2472143"/>
              <a:ext cx="4411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056E21FE-A678-41F4-8029-C2CDECCDFA22}"/>
                </a:ext>
              </a:extLst>
            </p:cNvPr>
            <p:cNvSpPr txBox="1"/>
            <p:nvPr/>
          </p:nvSpPr>
          <p:spPr>
            <a:xfrm>
              <a:off x="2206845" y="3369180"/>
              <a:ext cx="4890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党章的条文部分</a:t>
              </a:r>
            </a:p>
          </p:txBody>
        </p:sp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478C05D3-04CC-4BAE-AE7B-9420A482AF42}"/>
                </a:ext>
              </a:extLst>
            </p:cNvPr>
            <p:cNvSpPr txBox="1"/>
            <p:nvPr/>
          </p:nvSpPr>
          <p:spPr>
            <a:xfrm>
              <a:off x="1363375" y="3270609"/>
              <a:ext cx="447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6905565-5FED-4994-8F12-7D5485F5DD71}"/>
                </a:ext>
              </a:extLst>
            </p:cNvPr>
            <p:cNvSpPr/>
            <p:nvPr/>
          </p:nvSpPr>
          <p:spPr bwMode="auto">
            <a:xfrm>
              <a:off x="2022876" y="4146118"/>
              <a:ext cx="5828373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1C7A4C64-538C-4A36-B986-AECA9DD5C9CC}"/>
                </a:ext>
              </a:extLst>
            </p:cNvPr>
            <p:cNvSpPr/>
            <p:nvPr/>
          </p:nvSpPr>
          <p:spPr bwMode="auto">
            <a:xfrm>
              <a:off x="1235334" y="4146118"/>
              <a:ext cx="693821" cy="591160"/>
            </a:xfrm>
            <a:prstGeom prst="roundRect">
              <a:avLst>
                <a:gd name="adj" fmla="val 5467"/>
              </a:avLst>
            </a:prstGeom>
            <a:gradFill>
              <a:gsLst>
                <a:gs pos="0">
                  <a:srgbClr val="FF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solidFill>
                <a:schemeClr val="bg2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57624AE7-CFD1-47B6-8A38-BAF071FB5A6D}"/>
                </a:ext>
              </a:extLst>
            </p:cNvPr>
            <p:cNvSpPr txBox="1"/>
            <p:nvPr/>
          </p:nvSpPr>
          <p:spPr>
            <a:xfrm>
              <a:off x="2206845" y="4196978"/>
              <a:ext cx="5287487" cy="544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学习践行党章，争做合格党员</a:t>
              </a:r>
            </a:p>
          </p:txBody>
        </p:sp>
        <p:sp>
          <p:nvSpPr>
            <p:cNvPr id="27" name="TextBox 58">
              <a:extLst>
                <a:ext uri="{FF2B5EF4-FFF2-40B4-BE49-F238E27FC236}">
                  <a16:creationId xmlns:a16="http://schemas.microsoft.com/office/drawing/2014/main" id="{06A7C425-8A38-4AD1-8B00-89F4EEC4E1A9}"/>
                </a:ext>
              </a:extLst>
            </p:cNvPr>
            <p:cNvSpPr txBox="1"/>
            <p:nvPr/>
          </p:nvSpPr>
          <p:spPr>
            <a:xfrm>
              <a:off x="1366581" y="409840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Lifeline JL" panose="00000400000000000000" pitchFamily="2" charset="0"/>
                  <a:ea typeface="+mn-ea"/>
                  <a:cs typeface="+mn-ea"/>
                  <a:sym typeface="+mn-lt"/>
                </a:rPr>
                <a:t>5</a:t>
              </a:r>
              <a:endParaRPr lang="zh-CN" altLang="en-US" sz="3600" b="1" dirty="0">
                <a:solidFill>
                  <a:schemeClr val="bg1"/>
                </a:solidFill>
                <a:latin typeface="Lifeline JL" panose="00000400000000000000" pitchFamily="2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F2A785D-FA9B-42D0-BF47-A712E59A5FE8}"/>
              </a:ext>
            </a:extLst>
          </p:cNvPr>
          <p:cNvGrpSpPr/>
          <p:nvPr/>
        </p:nvGrpSpPr>
        <p:grpSpPr>
          <a:xfrm>
            <a:off x="1785248" y="0"/>
            <a:ext cx="5698426" cy="822185"/>
            <a:chOff x="1785248" y="0"/>
            <a:chExt cx="5698426" cy="822185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D7A12F4-008B-42EC-8CFA-D7390C031941}"/>
                </a:ext>
              </a:extLst>
            </p:cNvPr>
            <p:cNvSpPr/>
            <p:nvPr/>
          </p:nvSpPr>
          <p:spPr>
            <a:xfrm>
              <a:off x="3738958" y="0"/>
              <a:ext cx="1717258" cy="822185"/>
            </a:xfrm>
            <a:custGeom>
              <a:avLst/>
              <a:gdLst>
                <a:gd name="connsiteX0" fmla="*/ 286 w 1717258"/>
                <a:gd name="connsiteY0" fmla="*/ 0 h 822185"/>
                <a:gd name="connsiteX1" fmla="*/ 1717258 w 1717258"/>
                <a:gd name="connsiteY1" fmla="*/ 0 h 822185"/>
                <a:gd name="connsiteX2" fmla="*/ 1716326 w 1717258"/>
                <a:gd name="connsiteY2" fmla="*/ 15158 h 822185"/>
                <a:gd name="connsiteX3" fmla="*/ 1381291 w 1717258"/>
                <a:gd name="connsiteY3" fmla="*/ 618857 h 822185"/>
                <a:gd name="connsiteX4" fmla="*/ 304545 w 1717258"/>
                <a:gd name="connsiteY4" fmla="*/ 633296 h 822185"/>
                <a:gd name="connsiteX5" fmla="*/ 0 w 1717258"/>
                <a:gd name="connsiteY5" fmla="*/ 17353 h 822185"/>
                <a:gd name="connsiteX6" fmla="*/ 286 w 1717258"/>
                <a:gd name="connsiteY6" fmla="*/ 0 h 82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258" h="822185">
                  <a:moveTo>
                    <a:pt x="286" y="0"/>
                  </a:moveTo>
                  <a:lnTo>
                    <a:pt x="1717258" y="0"/>
                  </a:lnTo>
                  <a:lnTo>
                    <a:pt x="1716326" y="15158"/>
                  </a:lnTo>
                  <a:cubicBezTo>
                    <a:pt x="1684779" y="246003"/>
                    <a:pt x="1568004" y="464788"/>
                    <a:pt x="1381291" y="618857"/>
                  </a:cubicBezTo>
                  <a:cubicBezTo>
                    <a:pt x="1059414" y="884459"/>
                    <a:pt x="612472" y="890452"/>
                    <a:pt x="304545" y="633296"/>
                  </a:cubicBezTo>
                  <a:cubicBezTo>
                    <a:pt x="120188" y="479335"/>
                    <a:pt x="14472" y="254878"/>
                    <a:pt x="0" y="17353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28FA04F-247A-43B5-BA18-16BF9FB4DD7C}"/>
                </a:ext>
              </a:extLst>
            </p:cNvPr>
            <p:cNvCxnSpPr>
              <a:cxnSpLocks/>
            </p:cNvCxnSpPr>
            <p:nvPr/>
          </p:nvCxnSpPr>
          <p:spPr>
            <a:xfrm>
              <a:off x="1785248" y="190500"/>
              <a:ext cx="1796752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3113253-79E8-4A5C-AD74-936472C5025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411092"/>
              <a:ext cx="130055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7EB2720-DD57-46D7-BCE7-70BAF3B46E65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79" y="658742"/>
              <a:ext cx="895503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9387FE8-96BE-45D0-8D9E-D56AEFA3F95E}"/>
                </a:ext>
              </a:extLst>
            </p:cNvPr>
            <p:cNvGrpSpPr/>
            <p:nvPr/>
          </p:nvGrpSpPr>
          <p:grpSpPr>
            <a:xfrm flipH="1">
              <a:off x="5284740" y="190500"/>
              <a:ext cx="2198934" cy="468242"/>
              <a:chOff x="4587536" y="190500"/>
              <a:chExt cx="2198934" cy="468242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D86D395B-06E1-4F48-B995-AF41337FE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7536" y="190500"/>
                <a:ext cx="1796752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8C41F73-1C2E-4775-9779-CF16D33646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688" y="411092"/>
                <a:ext cx="1300558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FF42B775-0B9E-4F6F-9248-DE39E1A81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967" y="658742"/>
                <a:ext cx="895503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32858C8-50F6-4BD9-BB22-932E1FF237F8}"/>
                </a:ext>
              </a:extLst>
            </p:cNvPr>
            <p:cNvSpPr txBox="1"/>
            <p:nvPr/>
          </p:nvSpPr>
          <p:spPr>
            <a:xfrm>
              <a:off x="4006715" y="2864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7152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9D776490-191D-4535-B36E-0A2F0D7D51C0}"/>
              </a:ext>
            </a:extLst>
          </p:cNvPr>
          <p:cNvSpPr/>
          <p:nvPr/>
        </p:nvSpPr>
        <p:spPr bwMode="auto">
          <a:xfrm>
            <a:off x="4535093" y="2260538"/>
            <a:ext cx="3763962" cy="24024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20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97F4E86-73D2-4A84-B9FB-0AE7F939D3CC}"/>
              </a:ext>
            </a:extLst>
          </p:cNvPr>
          <p:cNvSpPr/>
          <p:nvPr/>
        </p:nvSpPr>
        <p:spPr>
          <a:xfrm>
            <a:off x="4665755" y="2524350"/>
            <a:ext cx="3562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8" indent="-342908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中国共产党党员是中国工人阶级的有共产主义觉悟的先锋战士。</a:t>
            </a:r>
          </a:p>
          <a:p>
            <a:pPr marL="342908" indent="-342908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中国共产党党员必须全心全意为人民服务，不惜牺牲个人的一切，为实现共产主义奋斗终生。</a:t>
            </a:r>
          </a:p>
          <a:p>
            <a:pPr marL="342908" indent="-342908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中国共产党党员永远是劳动人民的普通一员。除了法律和政策规定范围内的个人利益和工作职权以外，所有共产党员都不得谋求任何私利和特权。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2C67634-9907-45A5-AD78-A8FA0C3F6CB8}"/>
              </a:ext>
            </a:extLst>
          </p:cNvPr>
          <p:cNvSpPr/>
          <p:nvPr/>
        </p:nvSpPr>
        <p:spPr bwMode="auto">
          <a:xfrm>
            <a:off x="871262" y="2260538"/>
            <a:ext cx="2878537" cy="24024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200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9A881EA0-0ED6-44BE-BF19-7C978F86132F}"/>
              </a:ext>
            </a:extLst>
          </p:cNvPr>
          <p:cNvSpPr/>
          <p:nvPr/>
        </p:nvSpPr>
        <p:spPr bwMode="auto">
          <a:xfrm>
            <a:off x="931039" y="2102335"/>
            <a:ext cx="2921918" cy="332920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681F5FCD-D5B3-4C19-9531-73CD55C517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0" y="1949191"/>
            <a:ext cx="810545" cy="633183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441C7BBC-046F-42D7-90CB-F103563AA99A}"/>
              </a:ext>
            </a:extLst>
          </p:cNvPr>
          <p:cNvSpPr/>
          <p:nvPr/>
        </p:nvSpPr>
        <p:spPr>
          <a:xfrm>
            <a:off x="1276536" y="2112530"/>
            <a:ext cx="1055759" cy="236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申请入党条件</a:t>
            </a:r>
            <a:endParaRPr lang="zh-CN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2E00174-5731-48B2-86C4-050039F6B062}"/>
              </a:ext>
            </a:extLst>
          </p:cNvPr>
          <p:cNvSpPr/>
          <p:nvPr/>
        </p:nvSpPr>
        <p:spPr bwMode="auto">
          <a:xfrm>
            <a:off x="594390" y="1085850"/>
            <a:ext cx="7863810" cy="644969"/>
          </a:xfrm>
          <a:prstGeom prst="rect">
            <a:avLst/>
          </a:pr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28575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42833C8-34DC-4190-8BC0-18870EDE23B7}"/>
              </a:ext>
            </a:extLst>
          </p:cNvPr>
          <p:cNvSpPr/>
          <p:nvPr/>
        </p:nvSpPr>
        <p:spPr>
          <a:xfrm>
            <a:off x="650706" y="1249064"/>
            <a:ext cx="7700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党章的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一至第九条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】主要是对党员的条件，党员的吸收、党员的管理和处置等作出具体规定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934530C4-934C-47BA-92F4-0177549763AB}"/>
              </a:ext>
            </a:extLst>
          </p:cNvPr>
          <p:cNvSpPr/>
          <p:nvPr/>
        </p:nvSpPr>
        <p:spPr bwMode="auto">
          <a:xfrm>
            <a:off x="4635578" y="2102335"/>
            <a:ext cx="3820687" cy="332920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A7DF1283-B398-419D-B4D8-5A378A5C15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530" y="1949191"/>
            <a:ext cx="810545" cy="633183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BB49B0D4-4755-408B-A2BB-E04129C04823}"/>
              </a:ext>
            </a:extLst>
          </p:cNvPr>
          <p:cNvSpPr/>
          <p:nvPr/>
        </p:nvSpPr>
        <p:spPr>
          <a:xfrm>
            <a:off x="4981075" y="2112530"/>
            <a:ext cx="1514785" cy="236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共产党员条件和标准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03F96D6-7575-4111-9862-78EB2CC13966}"/>
              </a:ext>
            </a:extLst>
          </p:cNvPr>
          <p:cNvSpPr/>
          <p:nvPr/>
        </p:nvSpPr>
        <p:spPr>
          <a:xfrm>
            <a:off x="1001925" y="2637891"/>
            <a:ext cx="2534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7" indent="-285757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年满十八周岁</a:t>
            </a:r>
          </a:p>
          <a:p>
            <a:pPr marL="285757" indent="-285757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中国工人、农民、军人、知识分子和其他社会阶层先进份子</a:t>
            </a:r>
          </a:p>
          <a:p>
            <a:pPr marL="285757" indent="-285757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承认党的纲领和章程</a:t>
            </a:r>
          </a:p>
          <a:p>
            <a:pPr marL="285757" indent="-285757" algn="just" eaLnBrk="1" hangingPunct="1">
              <a:buFont typeface="Wingdings" panose="05000000000000000000" pitchFamily="2" charset="2"/>
              <a:buChar char="l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愿意参加党的一个组织并在其中积极工作、执行党的决议和按期交纳党费</a:t>
            </a:r>
          </a:p>
        </p:txBody>
      </p:sp>
      <p:sp>
        <p:nvSpPr>
          <p:cNvPr id="63" name="TextBox 54">
            <a:extLst>
              <a:ext uri="{FF2B5EF4-FFF2-40B4-BE49-F238E27FC236}">
                <a16:creationId xmlns:a16="http://schemas.microsoft.com/office/drawing/2014/main" id="{44D0BD22-0431-408E-8368-390EC775D87E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第四章：党章的条文详解</a:t>
            </a: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82FEB3E7-98BA-4617-B1B8-B03798559BE4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3024EAFB-3FAF-4AC2-981B-46978C599DC3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0EF61FCE-9E83-46C9-B4E3-7A253D9AFE49}"/>
              </a:ext>
            </a:extLst>
          </p:cNvPr>
          <p:cNvSpPr/>
          <p:nvPr/>
        </p:nvSpPr>
        <p:spPr>
          <a:xfrm>
            <a:off x="4846699" y="145347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</a:p>
        </p:txBody>
      </p:sp>
    </p:spTree>
    <p:extLst>
      <p:ext uri="{BB962C8B-B14F-4D97-AF65-F5344CB8AC3E}">
        <p14:creationId xmlns:p14="http://schemas.microsoft.com/office/powerpoint/2010/main" val="14657907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 animBg="1"/>
      <p:bldP spid="56" grpId="0"/>
      <p:bldP spid="57" grpId="0" animBg="1"/>
      <p:bldP spid="58" grpId="0"/>
      <p:bldP spid="59" grpId="0" animBg="1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EC09DC2B-5A6E-443D-8593-F13B1E84A347}"/>
              </a:ext>
            </a:extLst>
          </p:cNvPr>
          <p:cNvSpPr/>
          <p:nvPr/>
        </p:nvSpPr>
        <p:spPr bwMode="auto">
          <a:xfrm>
            <a:off x="919304" y="960135"/>
            <a:ext cx="3774092" cy="327196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200">
              <a:latin typeface="+mn-lt"/>
              <a:ea typeface="+mn-ea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750CB2-5AED-411B-B022-95599E3E9E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60" y="809626"/>
            <a:ext cx="820645" cy="6222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8F608F3-42F9-4D8C-965C-030999035F35}"/>
              </a:ext>
            </a:extLst>
          </p:cNvPr>
          <p:cNvSpPr/>
          <p:nvPr/>
        </p:nvSpPr>
        <p:spPr>
          <a:xfrm>
            <a:off x="1269106" y="970156"/>
            <a:ext cx="3006268" cy="23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民主集中制的六项基本原则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7474B5-B815-48CE-8416-AE221B21C1A4}"/>
              </a:ext>
            </a:extLst>
          </p:cNvPr>
          <p:cNvSpPr/>
          <p:nvPr/>
        </p:nvSpPr>
        <p:spPr bwMode="auto">
          <a:xfrm>
            <a:off x="773490" y="1951446"/>
            <a:ext cx="3719065" cy="639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6FD921-A181-4E2E-9111-A7E544735DB7}"/>
              </a:ext>
            </a:extLst>
          </p:cNvPr>
          <p:cNvSpPr/>
          <p:nvPr/>
        </p:nvSpPr>
        <p:spPr bwMode="auto">
          <a:xfrm>
            <a:off x="4720085" y="1951446"/>
            <a:ext cx="3719065" cy="639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2D34CB-ED12-4835-AD6B-12BA9858F94F}"/>
              </a:ext>
            </a:extLst>
          </p:cNvPr>
          <p:cNvSpPr/>
          <p:nvPr/>
        </p:nvSpPr>
        <p:spPr bwMode="auto">
          <a:xfrm>
            <a:off x="773490" y="2718755"/>
            <a:ext cx="3719065" cy="1086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DFFC2BD-A9E6-41EC-9712-61951A40755B}"/>
              </a:ext>
            </a:extLst>
          </p:cNvPr>
          <p:cNvSpPr/>
          <p:nvPr/>
        </p:nvSpPr>
        <p:spPr bwMode="auto">
          <a:xfrm>
            <a:off x="4720085" y="2718755"/>
            <a:ext cx="3719065" cy="1086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D0887B-2503-4CD9-A9B5-4D12DD6C5E42}"/>
              </a:ext>
            </a:extLst>
          </p:cNvPr>
          <p:cNvSpPr/>
          <p:nvPr/>
        </p:nvSpPr>
        <p:spPr bwMode="auto">
          <a:xfrm>
            <a:off x="773490" y="3933034"/>
            <a:ext cx="3719065" cy="7238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541411E-178A-4713-8DCF-2CE5A3A0DC66}"/>
              </a:ext>
            </a:extLst>
          </p:cNvPr>
          <p:cNvSpPr/>
          <p:nvPr/>
        </p:nvSpPr>
        <p:spPr bwMode="auto">
          <a:xfrm>
            <a:off x="4720085" y="3933034"/>
            <a:ext cx="3719065" cy="7238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noAutofit/>
          </a:bodyPr>
          <a:lstStyle/>
          <a:p>
            <a:pPr eaLnBrk="1" hangingPunct="1"/>
            <a:endParaRPr lang="zh-CN" altLang="en-US" sz="12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FF5656F-DB0D-4313-A089-CB811E751324}"/>
              </a:ext>
            </a:extLst>
          </p:cNvPr>
          <p:cNvSpPr/>
          <p:nvPr/>
        </p:nvSpPr>
        <p:spPr>
          <a:xfrm>
            <a:off x="877847" y="2029886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一项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个人服从组织，少数服从多数，下级服从上级，全党服从中央。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D004C2A-3CDC-4A1E-B047-980A6DBC874D}"/>
              </a:ext>
            </a:extLst>
          </p:cNvPr>
          <p:cNvSpPr/>
          <p:nvPr/>
        </p:nvSpPr>
        <p:spPr>
          <a:xfrm>
            <a:off x="4876277" y="2122566"/>
            <a:ext cx="3440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二项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党的各级领导机关都由选举产生。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D58F79-5A91-441E-AAF1-4E317134E05C}"/>
              </a:ext>
            </a:extLst>
          </p:cNvPr>
          <p:cNvSpPr/>
          <p:nvPr/>
        </p:nvSpPr>
        <p:spPr>
          <a:xfrm>
            <a:off x="877847" y="2855736"/>
            <a:ext cx="344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三项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党的最高领导机关是党的全国代表大会和中央委员会。地方领导机关是党的地方各级代表大会和委员会。党的各级委员会向同级的代表大会负责并报告工作。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240C34-A1D6-4CDA-B72E-F95478C0C520}"/>
              </a:ext>
            </a:extLst>
          </p:cNvPr>
          <p:cNvSpPr/>
          <p:nvPr/>
        </p:nvSpPr>
        <p:spPr>
          <a:xfrm>
            <a:off x="4876277" y="2855736"/>
            <a:ext cx="344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 dirty="0">
                <a:latin typeface="+mj-ea"/>
                <a:ea typeface="+mj-ea"/>
              </a:rPr>
              <a:t>【第</a:t>
            </a:r>
            <a:r>
              <a:rPr lang="zh-CN" altLang="en-US" sz="1200" b="1" dirty="0">
                <a:latin typeface="+mj-ea"/>
                <a:ea typeface="+mj-ea"/>
              </a:rPr>
              <a:t>四项</a:t>
            </a:r>
            <a:r>
              <a:rPr lang="zh-CN" altLang="zh-CN" sz="1200" b="1" dirty="0">
                <a:latin typeface="+mj-ea"/>
                <a:ea typeface="+mj-ea"/>
              </a:rPr>
              <a:t>】</a:t>
            </a:r>
            <a:r>
              <a:rPr lang="zh-CN" altLang="zh-CN" sz="1200" dirty="0">
                <a:latin typeface="+mj-ea"/>
                <a:ea typeface="+mj-ea"/>
              </a:rPr>
              <a:t>上级组织要听取下级</a:t>
            </a:r>
            <a:r>
              <a:rPr lang="zh-CN" altLang="en-US" sz="1200" dirty="0">
                <a:latin typeface="+mj-ea"/>
                <a:ea typeface="+mj-ea"/>
              </a:rPr>
              <a:t>和</a:t>
            </a:r>
            <a:r>
              <a:rPr lang="zh-CN" altLang="zh-CN" sz="1200" dirty="0">
                <a:latin typeface="+mj-ea"/>
                <a:ea typeface="+mj-ea"/>
              </a:rPr>
              <a:t>群众的意见。下级既要向上级请示和报告工作，又要独立解决职责内的问题。上下级组织之间要互通情报、互相支持和互相监督。</a:t>
            </a: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0135F4-D39D-4F77-A2AE-B82C8D40CB7B}"/>
              </a:ext>
            </a:extLst>
          </p:cNvPr>
          <p:cNvSpPr/>
          <p:nvPr/>
        </p:nvSpPr>
        <p:spPr>
          <a:xfrm>
            <a:off x="877847" y="3989707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>
                <a:latin typeface="+mj-ea"/>
                <a:ea typeface="+mj-ea"/>
              </a:rPr>
              <a:t>【第</a:t>
            </a:r>
            <a:r>
              <a:rPr lang="zh-CN" altLang="en-US" sz="1200" b="1">
                <a:latin typeface="+mj-ea"/>
                <a:ea typeface="+mj-ea"/>
              </a:rPr>
              <a:t>五项</a:t>
            </a:r>
            <a:r>
              <a:rPr lang="zh-CN" altLang="zh-CN" sz="1200" b="1">
                <a:latin typeface="+mj-ea"/>
                <a:ea typeface="+mj-ea"/>
              </a:rPr>
              <a:t>】</a:t>
            </a:r>
            <a:r>
              <a:rPr lang="zh-CN" altLang="zh-CN" sz="1200">
                <a:latin typeface="+mj-ea"/>
                <a:ea typeface="+mj-ea"/>
              </a:rPr>
              <a:t>各级</a:t>
            </a:r>
            <a:r>
              <a:rPr lang="zh-CN" altLang="en-US" sz="1200">
                <a:latin typeface="+mj-ea"/>
                <a:ea typeface="+mj-ea"/>
              </a:rPr>
              <a:t>党</a:t>
            </a:r>
            <a:r>
              <a:rPr lang="zh-CN" altLang="zh-CN" sz="1200">
                <a:latin typeface="+mj-ea"/>
                <a:ea typeface="+mj-ea"/>
              </a:rPr>
              <a:t>委实行集体领导和个人分工负责相结合的制度。重大问题要由党委会讨论决定；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4BC06E4-B88D-4B72-AEDB-5C658D876130}"/>
              </a:ext>
            </a:extLst>
          </p:cNvPr>
          <p:cNvSpPr/>
          <p:nvPr/>
        </p:nvSpPr>
        <p:spPr>
          <a:xfrm>
            <a:off x="4876277" y="3989708"/>
            <a:ext cx="344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b="1">
                <a:latin typeface="+mj-ea"/>
                <a:ea typeface="+mj-ea"/>
              </a:rPr>
              <a:t>【第</a:t>
            </a:r>
            <a:r>
              <a:rPr lang="zh-CN" altLang="en-US" sz="1200" b="1">
                <a:latin typeface="+mj-ea"/>
                <a:ea typeface="+mj-ea"/>
              </a:rPr>
              <a:t>六项</a:t>
            </a:r>
            <a:r>
              <a:rPr lang="zh-CN" altLang="zh-CN" sz="1200" b="1">
                <a:latin typeface="+mj-ea"/>
                <a:ea typeface="+mj-ea"/>
              </a:rPr>
              <a:t>】</a:t>
            </a:r>
            <a:r>
              <a:rPr lang="zh-CN" altLang="zh-CN" sz="1200">
                <a:latin typeface="+mj-ea"/>
                <a:ea typeface="+mj-ea"/>
              </a:rPr>
              <a:t>禁止任何形式的个人崇拜。要保证党的领导人处于党和人民的监督之下。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2A09450-4F22-4DA5-A621-DCE72354F4CD}"/>
              </a:ext>
            </a:extLst>
          </p:cNvPr>
          <p:cNvSpPr/>
          <p:nvPr/>
        </p:nvSpPr>
        <p:spPr>
          <a:xfrm>
            <a:off x="877846" y="1408416"/>
            <a:ext cx="7561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200" dirty="0">
                <a:latin typeface="+mj-ea"/>
                <a:ea typeface="+mj-ea"/>
              </a:rPr>
              <a:t>【第</a:t>
            </a:r>
            <a:r>
              <a:rPr lang="zh-CN" altLang="en-US" sz="1200" dirty="0">
                <a:latin typeface="+mj-ea"/>
                <a:ea typeface="+mj-ea"/>
              </a:rPr>
              <a:t>十</a:t>
            </a:r>
            <a:r>
              <a:rPr lang="zh-CN" altLang="zh-CN" sz="1200" dirty="0">
                <a:latin typeface="+mj-ea"/>
                <a:ea typeface="+mj-ea"/>
              </a:rPr>
              <a:t>条】</a:t>
            </a:r>
            <a:r>
              <a:rPr lang="zh-CN" altLang="en-US" sz="1200" dirty="0">
                <a:latin typeface="+mj-ea"/>
                <a:ea typeface="+mj-ea"/>
              </a:rPr>
              <a:t>党是根据自己的纲领和章程，按照民主集中制组织起来的统一整体。党的民主集中制的基本原则是：</a:t>
            </a:r>
          </a:p>
        </p:txBody>
      </p:sp>
      <p:sp>
        <p:nvSpPr>
          <p:cNvPr id="19" name="TextBox 54">
            <a:extLst>
              <a:ext uri="{FF2B5EF4-FFF2-40B4-BE49-F238E27FC236}">
                <a16:creationId xmlns:a16="http://schemas.microsoft.com/office/drawing/2014/main" id="{4E0C9ACB-F07A-4C5F-AEBD-63F9BE0FD86A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第四章：党章的条文详解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39B9498-DA92-4EF3-8867-80790ABE9F85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2885FC8-D716-44C6-A880-3F832356946F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60A0736-8CD3-441D-950C-5E0C960FFA25}"/>
              </a:ext>
            </a:extLst>
          </p:cNvPr>
          <p:cNvSpPr/>
          <p:nvPr/>
        </p:nvSpPr>
        <p:spPr>
          <a:xfrm>
            <a:off x="4846699" y="145347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党的组织制度</a:t>
            </a:r>
          </a:p>
        </p:txBody>
      </p:sp>
    </p:spTree>
    <p:extLst>
      <p:ext uri="{BB962C8B-B14F-4D97-AF65-F5344CB8AC3E}">
        <p14:creationId xmlns:p14="http://schemas.microsoft.com/office/powerpoint/2010/main" val="39139644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255E1704-73F9-44E2-AEE8-DC63EC596A2A}"/>
              </a:ext>
            </a:extLst>
          </p:cNvPr>
          <p:cNvSpPr/>
          <p:nvPr/>
        </p:nvSpPr>
        <p:spPr bwMode="auto">
          <a:xfrm>
            <a:off x="495694" y="6096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0637DF9-6C01-4DBD-8F99-A66E1BB5CCD1}"/>
              </a:ext>
            </a:extLst>
          </p:cNvPr>
          <p:cNvSpPr/>
          <p:nvPr/>
        </p:nvSpPr>
        <p:spPr bwMode="auto">
          <a:xfrm flipH="1">
            <a:off x="3499428" y="6096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7F0AB7D-1B88-4F8B-A102-5AD1B0A1357B}"/>
              </a:ext>
            </a:extLst>
          </p:cNvPr>
          <p:cNvSpPr txBox="1"/>
          <p:nvPr/>
        </p:nvSpPr>
        <p:spPr>
          <a:xfrm>
            <a:off x="641447" y="4952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第五章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6D6E29A-6F5D-47D3-9BD2-126B4CF46F8F}"/>
              </a:ext>
            </a:extLst>
          </p:cNvPr>
          <p:cNvSpPr txBox="1"/>
          <p:nvPr/>
        </p:nvSpPr>
        <p:spPr>
          <a:xfrm>
            <a:off x="333375" y="1695547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学习践行党章，争做合格党员</a:t>
            </a:r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8BD47AFE-948B-4B1E-98AA-A5E333F66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694" y="4245862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1A0304C9-6899-4959-B8D8-4EF2126CF712}"/>
              </a:ext>
            </a:extLst>
          </p:cNvPr>
          <p:cNvSpPr txBox="1"/>
          <p:nvPr/>
        </p:nvSpPr>
        <p:spPr>
          <a:xfrm>
            <a:off x="1092694" y="4154420"/>
            <a:ext cx="3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认真学习党章   严格遵守党章</a:t>
            </a:r>
          </a:p>
        </p:txBody>
      </p:sp>
      <p:sp>
        <p:nvSpPr>
          <p:cNvPr id="15" name="Oval 39">
            <a:extLst>
              <a:ext uri="{FF2B5EF4-FFF2-40B4-BE49-F238E27FC236}">
                <a16:creationId xmlns:a16="http://schemas.microsoft.com/office/drawing/2014/main" id="{F9098BC6-5AD3-4D4A-B533-504B170894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5425" y="4245862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6178F100-E8FE-40A1-923D-5D8A831C060D}"/>
              </a:ext>
            </a:extLst>
          </p:cNvPr>
          <p:cNvSpPr txBox="1"/>
          <p:nvPr/>
        </p:nvSpPr>
        <p:spPr>
          <a:xfrm>
            <a:off x="4651424" y="4154420"/>
            <a:ext cx="33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总书记对学习党章的四点要求</a:t>
            </a:r>
          </a:p>
        </p:txBody>
      </p:sp>
    </p:spTree>
    <p:extLst>
      <p:ext uri="{BB962C8B-B14F-4D97-AF65-F5344CB8AC3E}">
        <p14:creationId xmlns:p14="http://schemas.microsoft.com/office/powerpoint/2010/main" val="4246948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58D19E-B3D5-487C-9353-C7C54460C0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303" y="711853"/>
            <a:ext cx="5004229" cy="25973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3785CB3-7B8A-4333-9E7F-BDC32ABDF0FF}"/>
              </a:ext>
            </a:extLst>
          </p:cNvPr>
          <p:cNvSpPr/>
          <p:nvPr/>
        </p:nvSpPr>
        <p:spPr bwMode="auto">
          <a:xfrm>
            <a:off x="452391" y="3120977"/>
            <a:ext cx="8222736" cy="16392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2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904CA8-4C3E-4F21-9F59-7BFED1DE0816}"/>
              </a:ext>
            </a:extLst>
          </p:cNvPr>
          <p:cNvSpPr/>
          <p:nvPr/>
        </p:nvSpPr>
        <p:spPr bwMode="auto">
          <a:xfrm>
            <a:off x="419100" y="3319503"/>
            <a:ext cx="112407" cy="13047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2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83E1A3-0377-4692-9948-36135A401F43}"/>
              </a:ext>
            </a:extLst>
          </p:cNvPr>
          <p:cNvSpPr/>
          <p:nvPr/>
        </p:nvSpPr>
        <p:spPr bwMode="auto">
          <a:xfrm>
            <a:off x="8631543" y="3319503"/>
            <a:ext cx="112407" cy="13047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/>
          <a:lstStyle/>
          <a:p>
            <a:pPr defTabSz="914423" eaLnBrk="1" hangingPunct="1"/>
            <a:endParaRPr lang="zh-CN" altLang="en-US" sz="12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133BE0-9EE6-457B-B344-8DD3346C3EAC}"/>
              </a:ext>
            </a:extLst>
          </p:cNvPr>
          <p:cNvSpPr/>
          <p:nvPr/>
        </p:nvSpPr>
        <p:spPr>
          <a:xfrm>
            <a:off x="712456" y="3497376"/>
            <a:ext cx="7772054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1400" dirty="0">
                <a:latin typeface="+mj-ea"/>
                <a:ea typeface="+mj-ea"/>
              </a:rPr>
              <a:t>在各级党组织的全部活动中，都要坚持引导广大党员、干部特别是领导干部自觉学习党章、遵守党章、贯彻党章、维护党章，自觉加强党性修养，增强党的意识、宗旨意识、执政意识、大局意识、责任意识，切实做到为党分忧、为国尽责、为民奉献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D5538E-B830-4B83-A1B7-630F9B359DC8}"/>
              </a:ext>
            </a:extLst>
          </p:cNvPr>
          <p:cNvSpPr/>
          <p:nvPr/>
        </p:nvSpPr>
        <p:spPr>
          <a:xfrm>
            <a:off x="3067156" y="3140827"/>
            <a:ext cx="3332979" cy="25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认真学习党章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严格遵守党章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6FBF25-1772-481C-9661-10767C48C114}"/>
              </a:ext>
            </a:extLst>
          </p:cNvPr>
          <p:cNvSpPr/>
          <p:nvPr/>
        </p:nvSpPr>
        <p:spPr>
          <a:xfrm>
            <a:off x="4082195" y="4300675"/>
            <a:ext cx="4302158" cy="25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zh-CN" sz="1400" dirty="0">
                <a:solidFill>
                  <a:schemeClr val="bg1"/>
                </a:solidFill>
                <a:latin typeface="+mj-ea"/>
                <a:ea typeface="+mj-ea"/>
              </a:rPr>
              <a:t>——</a:t>
            </a:r>
            <a:r>
              <a:rPr lang="zh-CN" altLang="zh-CN" sz="1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习近平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zh-CN" altLang="zh-CN" sz="1400" dirty="0">
                <a:solidFill>
                  <a:schemeClr val="bg1"/>
                </a:solidFill>
                <a:latin typeface="+mj-ea"/>
                <a:ea typeface="+mj-ea"/>
              </a:rPr>
              <a:t>《认真学习党章，严格遵守党章》</a:t>
            </a:r>
          </a:p>
        </p:txBody>
      </p:sp>
      <p:sp>
        <p:nvSpPr>
          <p:cNvPr id="10" name="TextBox 54">
            <a:extLst>
              <a:ext uri="{FF2B5EF4-FFF2-40B4-BE49-F238E27FC236}">
                <a16:creationId xmlns:a16="http://schemas.microsoft.com/office/drawing/2014/main" id="{530CBA77-18BE-44DE-84CE-2D99C5D4E86D}"/>
              </a:ext>
            </a:extLst>
          </p:cNvPr>
          <p:cNvSpPr txBox="1"/>
          <p:nvPr/>
        </p:nvSpPr>
        <p:spPr>
          <a:xfrm>
            <a:off x="711925" y="249721"/>
            <a:ext cx="62889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第五章：学习践行党章，争做合格党员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3DEB94D-3C2E-42BB-A788-A32B7D0707BC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213BE5A-4D38-4584-B767-B033F0C4AC9B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7754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6">
            <a:extLst>
              <a:ext uri="{FF2B5EF4-FFF2-40B4-BE49-F238E27FC236}">
                <a16:creationId xmlns:a16="http://schemas.microsoft.com/office/drawing/2014/main" id="{28E7F415-371F-42E7-98D9-3C7C338AF933}"/>
              </a:ext>
            </a:extLst>
          </p:cNvPr>
          <p:cNvSpPr/>
          <p:nvPr/>
        </p:nvSpPr>
        <p:spPr bwMode="auto">
          <a:xfrm>
            <a:off x="875867" y="1454012"/>
            <a:ext cx="3501944" cy="139575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4" name="圆角矩形 16">
            <a:extLst>
              <a:ext uri="{FF2B5EF4-FFF2-40B4-BE49-F238E27FC236}">
                <a16:creationId xmlns:a16="http://schemas.microsoft.com/office/drawing/2014/main" id="{CDB4E0E3-689D-428E-962C-2C7B891485CC}"/>
              </a:ext>
            </a:extLst>
          </p:cNvPr>
          <p:cNvSpPr/>
          <p:nvPr/>
        </p:nvSpPr>
        <p:spPr bwMode="auto">
          <a:xfrm>
            <a:off x="4725840" y="1454012"/>
            <a:ext cx="3501944" cy="139575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5" name="圆角矩形 16">
            <a:extLst>
              <a:ext uri="{FF2B5EF4-FFF2-40B4-BE49-F238E27FC236}">
                <a16:creationId xmlns:a16="http://schemas.microsoft.com/office/drawing/2014/main" id="{00FC9EB2-5FFC-43DC-A16D-B0FC0EFA2682}"/>
              </a:ext>
            </a:extLst>
          </p:cNvPr>
          <p:cNvSpPr/>
          <p:nvPr/>
        </p:nvSpPr>
        <p:spPr bwMode="auto">
          <a:xfrm>
            <a:off x="875867" y="3261378"/>
            <a:ext cx="3501944" cy="148546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6" name="圆角矩形 16">
            <a:extLst>
              <a:ext uri="{FF2B5EF4-FFF2-40B4-BE49-F238E27FC236}">
                <a16:creationId xmlns:a16="http://schemas.microsoft.com/office/drawing/2014/main" id="{4EC0B347-726F-4DDE-BF64-3BB42BEBC9B4}"/>
              </a:ext>
            </a:extLst>
          </p:cNvPr>
          <p:cNvSpPr/>
          <p:nvPr/>
        </p:nvSpPr>
        <p:spPr bwMode="auto">
          <a:xfrm>
            <a:off x="4725840" y="3261378"/>
            <a:ext cx="3501944" cy="1485465"/>
          </a:xfrm>
          <a:prstGeom prst="roundRect">
            <a:avLst>
              <a:gd name="adj" fmla="val 5352"/>
            </a:avLst>
          </a:prstGeom>
          <a:solidFill>
            <a:schemeClr val="bg1"/>
          </a:solidFill>
          <a:ln w="9525" cap="flat" cmpd="sng" algn="ctr">
            <a:solidFill>
              <a:schemeClr val="bg2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1" rIns="91440" bIns="45721" numCol="1" rtlCol="0" anchor="t" anchorCtr="0" compatLnSpc="1"/>
          <a:lstStyle/>
          <a:p>
            <a:pPr eaLnBrk="1" hangingPunct="1"/>
            <a:endParaRPr lang="zh-CN" altLang="en-US" sz="1100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18E5969-4789-4FC7-B717-2DE3330198E3}"/>
              </a:ext>
            </a:extLst>
          </p:cNvPr>
          <p:cNvSpPr txBox="1"/>
          <p:nvPr/>
        </p:nvSpPr>
        <p:spPr>
          <a:xfrm>
            <a:off x="964628" y="1745149"/>
            <a:ext cx="330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要深刻理解把</a:t>
            </a:r>
            <a:r>
              <a:rPr lang="zh-CN" altLang="en-US" sz="1100" b="1" dirty="0">
                <a:latin typeface="+mn-ea"/>
                <a:ea typeface="+mn-ea"/>
              </a:rPr>
              <a:t>科学发展观</a:t>
            </a:r>
            <a:r>
              <a:rPr lang="zh-CN" altLang="en-US" sz="1100" dirty="0">
                <a:latin typeface="+mn-ea"/>
                <a:ea typeface="+mn-ea"/>
              </a:rPr>
              <a:t>同马克思列宁主义、毛泽东思想、邓小平理论、“三个代表”重要思想一道确立为党的指导思想的重大意义，深入领会科学发展观的精神实质。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1286F4AF-FA53-473C-802D-AE45D196B3F1}"/>
              </a:ext>
            </a:extLst>
          </p:cNvPr>
          <p:cNvSpPr txBox="1"/>
          <p:nvPr/>
        </p:nvSpPr>
        <p:spPr>
          <a:xfrm>
            <a:off x="4855913" y="1685485"/>
            <a:ext cx="31831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要深刻理解在党章中完整表述</a:t>
            </a:r>
            <a:r>
              <a:rPr lang="zh-CN" altLang="en-US" sz="1100" b="1" dirty="0">
                <a:latin typeface="+mn-ea"/>
                <a:ea typeface="+mn-ea"/>
              </a:rPr>
              <a:t>中国特色社会主义</a:t>
            </a:r>
            <a:r>
              <a:rPr lang="zh-CN" altLang="en-US" sz="1100" dirty="0">
                <a:latin typeface="+mn-ea"/>
                <a:ea typeface="+mn-ea"/>
              </a:rPr>
              <a:t>道路、中国特色社会主义理论体系、中国特色社会主义制度的重大意义，深入领会中国特色社会主义的科学内涵，增强道路自信、理论自信、制度自信。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94C4A1DE-EC31-4D31-8995-841CADF3850B}"/>
              </a:ext>
            </a:extLst>
          </p:cNvPr>
          <p:cNvSpPr txBox="1"/>
          <p:nvPr/>
        </p:nvSpPr>
        <p:spPr>
          <a:xfrm>
            <a:off x="1007484" y="3474026"/>
            <a:ext cx="32437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zh-CN" altLang="en-US" sz="1100" dirty="0">
                <a:latin typeface="+mn-ea"/>
                <a:ea typeface="+mn-ea"/>
              </a:rPr>
              <a:t>要深刻理解把</a:t>
            </a:r>
            <a:r>
              <a:rPr lang="zh-CN" altLang="en-US" sz="1100" b="1" dirty="0">
                <a:latin typeface="+mn-ea"/>
                <a:ea typeface="+mn-ea"/>
              </a:rPr>
              <a:t>生态文明建设</a:t>
            </a:r>
            <a:r>
              <a:rPr lang="zh-CN" altLang="en-US" sz="1100" dirty="0">
                <a:latin typeface="+mn-ea"/>
                <a:ea typeface="+mn-ea"/>
              </a:rPr>
              <a:t>纳入中国特色社会主义事业总体布局的重大意义，深入领会生态文明建设的指导原则和主要着力点，自觉把生态文明建设融入经济建设、政治建设、文化建设、社会建设各方面和全过程。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AE07841B-177A-445E-A429-16C0E08414C1}"/>
              </a:ext>
            </a:extLst>
          </p:cNvPr>
          <p:cNvSpPr txBox="1"/>
          <p:nvPr/>
        </p:nvSpPr>
        <p:spPr>
          <a:xfrm>
            <a:off x="4855913" y="3438010"/>
            <a:ext cx="318317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>
                <a:latin typeface="+mn-ea"/>
                <a:ea typeface="+mn-ea"/>
              </a:rPr>
              <a:t>要深刻理解党章增写</a:t>
            </a:r>
            <a:r>
              <a:rPr lang="zh-CN" altLang="en-US" sz="1100" b="1" dirty="0">
                <a:latin typeface="+mn-ea"/>
                <a:ea typeface="+mn-ea"/>
              </a:rPr>
              <a:t>党的建设总体要求新内容</a:t>
            </a:r>
            <a:r>
              <a:rPr lang="zh-CN" altLang="en-US" sz="1100" dirty="0">
                <a:latin typeface="+mn-ea"/>
                <a:ea typeface="+mn-ea"/>
              </a:rPr>
              <a:t>和关于</a:t>
            </a:r>
            <a:r>
              <a:rPr lang="zh-CN" altLang="en-US" sz="1100" b="1" dirty="0">
                <a:latin typeface="+mn-ea"/>
                <a:ea typeface="+mn-ea"/>
              </a:rPr>
              <a:t>党员</a:t>
            </a:r>
            <a:r>
              <a:rPr lang="zh-CN" altLang="en-US" sz="1100" dirty="0">
                <a:latin typeface="+mn-ea"/>
                <a:ea typeface="+mn-ea"/>
              </a:rPr>
              <a:t>、党的</a:t>
            </a:r>
            <a:r>
              <a:rPr lang="zh-CN" altLang="en-US" sz="1100" b="1" dirty="0">
                <a:latin typeface="+mn-ea"/>
                <a:ea typeface="+mn-ea"/>
              </a:rPr>
              <a:t>基层组织</a:t>
            </a:r>
            <a:r>
              <a:rPr lang="zh-CN" altLang="en-US" sz="1100" dirty="0">
                <a:latin typeface="+mn-ea"/>
                <a:ea typeface="+mn-ea"/>
              </a:rPr>
              <a:t>、</a:t>
            </a:r>
            <a:r>
              <a:rPr lang="zh-CN" altLang="en-US" sz="1100" b="1" dirty="0">
                <a:latin typeface="+mn-ea"/>
                <a:ea typeface="+mn-ea"/>
              </a:rPr>
              <a:t>党的干部</a:t>
            </a:r>
            <a:r>
              <a:rPr lang="zh-CN" altLang="en-US" sz="1100" dirty="0">
                <a:latin typeface="+mn-ea"/>
                <a:ea typeface="+mn-ea"/>
              </a:rPr>
              <a:t>新要求的重大意义，深入领会各项新内容新要求的科学内涵，坚持用党章指导和规范党的建设各项工作，全面提高党的建设科学化水平。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262EF162-D419-431E-B351-03A8B5D221B0}"/>
              </a:ext>
            </a:extLst>
          </p:cNvPr>
          <p:cNvSpPr/>
          <p:nvPr/>
        </p:nvSpPr>
        <p:spPr bwMode="auto">
          <a:xfrm>
            <a:off x="948100" y="1267980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31F1A55-7B96-427F-961D-053A7254A2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6" y="1108279"/>
            <a:ext cx="792359" cy="660299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1CC9273-E05A-4719-AFBB-01D242595701}"/>
              </a:ext>
            </a:extLst>
          </p:cNvPr>
          <p:cNvSpPr/>
          <p:nvPr/>
        </p:nvSpPr>
        <p:spPr>
          <a:xfrm>
            <a:off x="1285845" y="1278613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要求一</a:t>
            </a:r>
            <a:endParaRPr lang="zh-CN" altLang="zh-CN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A5ED2493-C6F5-4764-9B96-36E08D5C22E1}"/>
              </a:ext>
            </a:extLst>
          </p:cNvPr>
          <p:cNvSpPr/>
          <p:nvPr/>
        </p:nvSpPr>
        <p:spPr bwMode="auto">
          <a:xfrm>
            <a:off x="4858038" y="1267980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C42B72C-0BD5-4FC6-9E3D-6EE6F57C0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424" y="1108279"/>
            <a:ext cx="792359" cy="66029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896BE70-F153-4C38-A7B0-ADAC3FA0244D}"/>
              </a:ext>
            </a:extLst>
          </p:cNvPr>
          <p:cNvSpPr/>
          <p:nvPr/>
        </p:nvSpPr>
        <p:spPr>
          <a:xfrm>
            <a:off x="5195783" y="1278613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要求二</a:t>
            </a:r>
            <a:endParaRPr lang="zh-CN" altLang="zh-CN" sz="14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412B92F-F14B-4A92-BA81-3494E601217E}"/>
              </a:ext>
            </a:extLst>
          </p:cNvPr>
          <p:cNvSpPr/>
          <p:nvPr/>
        </p:nvSpPr>
        <p:spPr bwMode="auto">
          <a:xfrm>
            <a:off x="948100" y="3076728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43E83F5-CC5B-4080-94B9-EABF3068A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6" y="2917027"/>
            <a:ext cx="792359" cy="66029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32A094B-5D09-495D-935B-9253408C61B1}"/>
              </a:ext>
            </a:extLst>
          </p:cNvPr>
          <p:cNvSpPr/>
          <p:nvPr/>
        </p:nvSpPr>
        <p:spPr>
          <a:xfrm>
            <a:off x="1285845" y="3087361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要求三</a:t>
            </a:r>
            <a:endParaRPr lang="zh-CN" altLang="zh-CN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77C90A6-0D7A-471E-BC5E-0AF4AEE3AED7}"/>
              </a:ext>
            </a:extLst>
          </p:cNvPr>
          <p:cNvSpPr/>
          <p:nvPr/>
        </p:nvSpPr>
        <p:spPr bwMode="auto">
          <a:xfrm>
            <a:off x="4858038" y="3076728"/>
            <a:ext cx="2091801" cy="34717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E9F3618-8581-4AD3-8170-6EC7F89BD5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424" y="2917027"/>
            <a:ext cx="792359" cy="66029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FFF625C-FF3F-475E-A826-C508ACF8F284}"/>
              </a:ext>
            </a:extLst>
          </p:cNvPr>
          <p:cNvSpPr/>
          <p:nvPr/>
        </p:nvSpPr>
        <p:spPr>
          <a:xfrm>
            <a:off x="5195783" y="3087361"/>
            <a:ext cx="1432856" cy="2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要求四</a:t>
            </a:r>
            <a:endParaRPr lang="zh-CN" altLang="zh-CN" sz="14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619B08-5D9D-482E-8DFD-B301566843AE}"/>
              </a:ext>
            </a:extLst>
          </p:cNvPr>
          <p:cNvSpPr/>
          <p:nvPr/>
        </p:nvSpPr>
        <p:spPr>
          <a:xfrm>
            <a:off x="2164035" y="800726"/>
            <a:ext cx="4478775" cy="24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总书记对学习党章的四点要求</a:t>
            </a:r>
          </a:p>
        </p:txBody>
      </p:sp>
      <p:sp>
        <p:nvSpPr>
          <p:cNvPr id="32" name="TextBox 54">
            <a:extLst>
              <a:ext uri="{FF2B5EF4-FFF2-40B4-BE49-F238E27FC236}">
                <a16:creationId xmlns:a16="http://schemas.microsoft.com/office/drawing/2014/main" id="{0D5C92B5-38E2-43C4-BE47-DBEA76A266C9}"/>
              </a:ext>
            </a:extLst>
          </p:cNvPr>
          <p:cNvSpPr txBox="1"/>
          <p:nvPr/>
        </p:nvSpPr>
        <p:spPr>
          <a:xfrm>
            <a:off x="711925" y="249721"/>
            <a:ext cx="62889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第五章：学习践行党章，争做合格党员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6EC1B5D-847F-42B9-9040-6E30412D82C2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9D347478-97B9-4903-9E5A-637D616564B3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0196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30" grpId="0" animBg="1"/>
      <p:bldP spid="29" grpId="0"/>
      <p:bldP spid="26" grpId="0" animBg="1"/>
      <p:bldP spid="25" grpId="0"/>
      <p:bldP spid="22" grpId="0" animBg="1"/>
      <p:bldP spid="21" grpId="0"/>
      <p:bldP spid="18" grpId="0" animBg="1"/>
      <p:bldP spid="17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7526" y="44553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96A6A7-C5F8-4B9E-B8B2-F115AFEEF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1" y="0"/>
            <a:ext cx="9168553" cy="51434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5B6C48-ACFB-4E6C-918F-C1AACAE158FD}"/>
              </a:ext>
            </a:extLst>
          </p:cNvPr>
          <p:cNvSpPr txBox="1"/>
          <p:nvPr/>
        </p:nvSpPr>
        <p:spPr>
          <a:xfrm>
            <a:off x="1268350" y="916805"/>
            <a:ext cx="6083717" cy="1862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501" dirty="0">
                <a:ln w="1905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a typeface="方正中雅宋_GBK" panose="02000000000000000000" pitchFamily="2" charset="-122"/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4331582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4FE4590-E1AA-4C44-8641-119F3FB6EAD3}"/>
              </a:ext>
            </a:extLst>
          </p:cNvPr>
          <p:cNvSpPr txBox="1"/>
          <p:nvPr/>
        </p:nvSpPr>
        <p:spPr>
          <a:xfrm>
            <a:off x="4514180" y="391117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中共中央总书记</a:t>
            </a:r>
            <a:endParaRPr lang="zh-CN" altLang="en-US" dirty="0">
              <a:latin typeface="方正字迹-吕建德字体" panose="02010600010101010101" pitchFamily="2" charset="-122"/>
              <a:ea typeface="方正字迹-吕建德字体" panose="0201060001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D587ED-C3CC-4278-AFF7-A19285EA38BD}"/>
              </a:ext>
            </a:extLst>
          </p:cNvPr>
          <p:cNvSpPr/>
          <p:nvPr/>
        </p:nvSpPr>
        <p:spPr>
          <a:xfrm>
            <a:off x="1392800" y="927558"/>
            <a:ext cx="6351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ea typeface="方正中雅宋_GBK" panose="02000000000000000000" pitchFamily="2" charset="-122"/>
              </a:rPr>
              <a:t>认真学习党章、严格遵守党章，是加强党的建设的一项基础性经常性工作，也是全党同志的应尽义务和庄严责任，对强化全党党章意识，增强党的创造力、凝聚力、战斗力具有极为重要的作用。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E95ED1-9DEC-41E0-9700-EDF5AF293221}"/>
              </a:ext>
            </a:extLst>
          </p:cNvPr>
          <p:cNvSpPr/>
          <p:nvPr/>
        </p:nvSpPr>
        <p:spPr>
          <a:xfrm>
            <a:off x="6721235" y="385548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习近平</a:t>
            </a:r>
          </a:p>
        </p:txBody>
      </p:sp>
    </p:spTree>
    <p:extLst>
      <p:ext uri="{BB962C8B-B14F-4D97-AF65-F5344CB8AC3E}">
        <p14:creationId xmlns:p14="http://schemas.microsoft.com/office/powerpoint/2010/main" val="24086364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65EF3D69-E4B9-4ED0-B62A-C7EBAAB8BB27}"/>
              </a:ext>
            </a:extLst>
          </p:cNvPr>
          <p:cNvGrpSpPr/>
          <p:nvPr/>
        </p:nvGrpSpPr>
        <p:grpSpPr>
          <a:xfrm>
            <a:off x="876694" y="761918"/>
            <a:ext cx="3253418" cy="1200329"/>
            <a:chOff x="876694" y="761918"/>
            <a:chExt cx="3253418" cy="120032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6BD715BD-225C-4210-BCEB-ECF0D5726381}"/>
                </a:ext>
              </a:extLst>
            </p:cNvPr>
            <p:cNvSpPr/>
            <p:nvPr/>
          </p:nvSpPr>
          <p:spPr bwMode="auto">
            <a:xfrm>
              <a:off x="876694" y="876300"/>
              <a:ext cx="249684" cy="935398"/>
            </a:xfrm>
            <a:custGeom>
              <a:avLst/>
              <a:gdLst>
                <a:gd name="T0" fmla="*/ 165 w 399"/>
                <a:gd name="T1" fmla="*/ 1777 h 1935"/>
                <a:gd name="T2" fmla="*/ 165 w 399"/>
                <a:gd name="T3" fmla="*/ 150 h 1935"/>
                <a:gd name="T4" fmla="*/ 399 w 399"/>
                <a:gd name="T5" fmla="*/ 150 h 1935"/>
                <a:gd name="T6" fmla="*/ 399 w 399"/>
                <a:gd name="T7" fmla="*/ 0 h 1935"/>
                <a:gd name="T8" fmla="*/ 0 w 399"/>
                <a:gd name="T9" fmla="*/ 0 h 1935"/>
                <a:gd name="T10" fmla="*/ 0 w 399"/>
                <a:gd name="T11" fmla="*/ 1935 h 1935"/>
                <a:gd name="T12" fmla="*/ 399 w 399"/>
                <a:gd name="T13" fmla="*/ 1935 h 1935"/>
                <a:gd name="T14" fmla="*/ 399 w 399"/>
                <a:gd name="T15" fmla="*/ 1777 h 1935"/>
                <a:gd name="T16" fmla="*/ 165 w 399"/>
                <a:gd name="T17" fmla="*/ 1777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935">
                  <a:moveTo>
                    <a:pt x="165" y="1777"/>
                  </a:moveTo>
                  <a:lnTo>
                    <a:pt x="165" y="150"/>
                  </a:lnTo>
                  <a:lnTo>
                    <a:pt x="399" y="150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1935"/>
                  </a:lnTo>
                  <a:lnTo>
                    <a:pt x="399" y="1935"/>
                  </a:lnTo>
                  <a:lnTo>
                    <a:pt x="399" y="1777"/>
                  </a:lnTo>
                  <a:lnTo>
                    <a:pt x="165" y="1777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AE2C4D7-6615-4581-8C41-BF5B05745105}"/>
                </a:ext>
              </a:extLst>
            </p:cNvPr>
            <p:cNvSpPr/>
            <p:nvPr/>
          </p:nvSpPr>
          <p:spPr bwMode="auto">
            <a:xfrm flipH="1">
              <a:off x="3880428" y="876300"/>
              <a:ext cx="249684" cy="935398"/>
            </a:xfrm>
            <a:custGeom>
              <a:avLst/>
              <a:gdLst>
                <a:gd name="T0" fmla="*/ 165 w 399"/>
                <a:gd name="T1" fmla="*/ 1777 h 1935"/>
                <a:gd name="T2" fmla="*/ 165 w 399"/>
                <a:gd name="T3" fmla="*/ 150 h 1935"/>
                <a:gd name="T4" fmla="*/ 399 w 399"/>
                <a:gd name="T5" fmla="*/ 150 h 1935"/>
                <a:gd name="T6" fmla="*/ 399 w 399"/>
                <a:gd name="T7" fmla="*/ 0 h 1935"/>
                <a:gd name="T8" fmla="*/ 0 w 399"/>
                <a:gd name="T9" fmla="*/ 0 h 1935"/>
                <a:gd name="T10" fmla="*/ 0 w 399"/>
                <a:gd name="T11" fmla="*/ 1935 h 1935"/>
                <a:gd name="T12" fmla="*/ 399 w 399"/>
                <a:gd name="T13" fmla="*/ 1935 h 1935"/>
                <a:gd name="T14" fmla="*/ 399 w 399"/>
                <a:gd name="T15" fmla="*/ 1777 h 1935"/>
                <a:gd name="T16" fmla="*/ 165 w 399"/>
                <a:gd name="T17" fmla="*/ 1777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1935">
                  <a:moveTo>
                    <a:pt x="165" y="1777"/>
                  </a:moveTo>
                  <a:lnTo>
                    <a:pt x="165" y="150"/>
                  </a:lnTo>
                  <a:lnTo>
                    <a:pt x="399" y="150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1935"/>
                  </a:lnTo>
                  <a:lnTo>
                    <a:pt x="399" y="1935"/>
                  </a:lnTo>
                  <a:lnTo>
                    <a:pt x="399" y="1777"/>
                  </a:lnTo>
                  <a:lnTo>
                    <a:pt x="165" y="1777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6200000" scaled="1"/>
            </a:grad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16019E12-D811-4895-BE74-CD72E025C3B7}"/>
                </a:ext>
              </a:extLst>
            </p:cNvPr>
            <p:cNvSpPr txBox="1"/>
            <p:nvPr/>
          </p:nvSpPr>
          <p:spPr>
            <a:xfrm>
              <a:off x="1022448" y="761918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方正中雅宋_GBK" panose="02000000000000000000" pitchFamily="2" charset="-122"/>
                </a:rPr>
                <a:t>第一章</a:t>
              </a:r>
            </a:p>
          </p:txBody>
        </p:sp>
      </p:grpSp>
      <p:sp>
        <p:nvSpPr>
          <p:cNvPr id="5" name="TextBox 15">
            <a:extLst>
              <a:ext uri="{FF2B5EF4-FFF2-40B4-BE49-F238E27FC236}">
                <a16:creationId xmlns:a16="http://schemas.microsoft.com/office/drawing/2014/main" id="{9BEFA808-8E6B-461C-A395-5E3C0EE00E97}"/>
              </a:ext>
            </a:extLst>
          </p:cNvPr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党章的概述</a:t>
            </a: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56D79E9F-8CA3-4E04-85B7-AD4999115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5113114-AF26-4230-B3C5-9FC9A4EAA75B}"/>
              </a:ext>
            </a:extLst>
          </p:cNvPr>
          <p:cNvSpPr txBox="1"/>
          <p:nvPr/>
        </p:nvSpPr>
        <p:spPr>
          <a:xfrm>
            <a:off x="1126378" y="3835117"/>
            <a:ext cx="151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党章的概念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D8621201-4ADA-4EA1-9835-F8430CD0C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1932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8C00AA2-EBFE-4DEC-844E-9C00AFA83BC2}"/>
              </a:ext>
            </a:extLst>
          </p:cNvPr>
          <p:cNvSpPr txBox="1"/>
          <p:nvPr/>
        </p:nvSpPr>
        <p:spPr>
          <a:xfrm>
            <a:off x="3677932" y="3835117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</a:t>
            </a:r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功能和定位</a:t>
            </a:r>
            <a:endParaRPr lang="zh-CN" altLang="zh-CN" sz="1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0B95C833-9C6D-4BB1-A51D-E52FD5AB2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6854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D8D07707-3F95-4231-9F58-9C3441656A0C}"/>
              </a:ext>
            </a:extLst>
          </p:cNvPr>
          <p:cNvSpPr txBox="1"/>
          <p:nvPr/>
        </p:nvSpPr>
        <p:spPr>
          <a:xfrm>
            <a:off x="6772854" y="3835117"/>
            <a:ext cx="185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sz="1800" dirty="0">
                <a:solidFill>
                  <a:srgbClr val="FF0000"/>
                </a:solidFill>
                <a:latin typeface="+mj-ea"/>
              </a:rPr>
              <a:t>党章的</a:t>
            </a:r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基本架构</a:t>
            </a:r>
            <a:endParaRPr lang="zh-CN" altLang="zh-CN" sz="18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44665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4">
            <a:extLst>
              <a:ext uri="{FF2B5EF4-FFF2-40B4-BE49-F238E27FC236}">
                <a16:creationId xmlns:a16="http://schemas.microsoft.com/office/drawing/2014/main" id="{D515AAC3-E06B-4B76-81CE-634956F73A6B}"/>
              </a:ext>
            </a:extLst>
          </p:cNvPr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EB8CF6F-5CC8-426F-9C0B-6C26198A1D10}"/>
              </a:ext>
            </a:extLst>
          </p:cNvPr>
          <p:cNvSpPr/>
          <p:nvPr/>
        </p:nvSpPr>
        <p:spPr>
          <a:xfrm>
            <a:off x="3122981" y="2134092"/>
            <a:ext cx="5411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是中国共产党为实现党的纲领所制定的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根本法规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，是党的各级组织和全体党员必须严格遵守的基本准则和规定。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CF5A87-CF88-4E97-ACB8-7CCD24FE0D43}"/>
              </a:ext>
            </a:extLst>
          </p:cNvPr>
          <p:cNvGrpSpPr/>
          <p:nvPr/>
        </p:nvGrpSpPr>
        <p:grpSpPr>
          <a:xfrm>
            <a:off x="492483" y="734296"/>
            <a:ext cx="4345320" cy="782225"/>
            <a:chOff x="492483" y="734296"/>
            <a:chExt cx="4345320" cy="782225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0DEAAA2-FA86-408B-B3C8-2EE64AC1B9A7}"/>
                </a:ext>
              </a:extLst>
            </p:cNvPr>
            <p:cNvSpPr/>
            <p:nvPr/>
          </p:nvSpPr>
          <p:spPr bwMode="auto">
            <a:xfrm>
              <a:off x="1081219" y="885349"/>
              <a:ext cx="3756584" cy="473495"/>
            </a:xfrm>
            <a:custGeom>
              <a:avLst/>
              <a:gdLst>
                <a:gd name="T0" fmla="*/ 0 w 5900"/>
                <a:gd name="T1" fmla="*/ 0 h 538"/>
                <a:gd name="T2" fmla="*/ 5900 w 5900"/>
                <a:gd name="T3" fmla="*/ 0 h 538"/>
                <a:gd name="T4" fmla="*/ 5706 w 5900"/>
                <a:gd name="T5" fmla="*/ 265 h 538"/>
                <a:gd name="T6" fmla="*/ 5900 w 5900"/>
                <a:gd name="T7" fmla="*/ 538 h 538"/>
                <a:gd name="T8" fmla="*/ 0 w 5900"/>
                <a:gd name="T9" fmla="*/ 538 h 538"/>
                <a:gd name="T10" fmla="*/ 0 w 5900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0" h="538">
                  <a:moveTo>
                    <a:pt x="0" y="0"/>
                  </a:moveTo>
                  <a:lnTo>
                    <a:pt x="5900" y="0"/>
                  </a:lnTo>
                  <a:lnTo>
                    <a:pt x="5706" y="265"/>
                  </a:lnTo>
                  <a:lnTo>
                    <a:pt x="5900" y="538"/>
                  </a:lnTo>
                  <a:lnTo>
                    <a:pt x="0" y="5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19050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0C1586-A0FC-4468-982F-BEDE52CC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483" y="734296"/>
              <a:ext cx="816838" cy="782225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149D8E-0F7D-4FD0-8379-9829DDBE5CEF}"/>
                </a:ext>
              </a:extLst>
            </p:cNvPr>
            <p:cNvSpPr/>
            <p:nvPr/>
          </p:nvSpPr>
          <p:spPr>
            <a:xfrm>
              <a:off x="1215250" y="901296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党章的概念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546FF353-3D2B-4CE2-A504-06C407BEBACD}"/>
              </a:ext>
            </a:extLst>
          </p:cNvPr>
          <p:cNvSpPr/>
          <p:nvPr/>
        </p:nvSpPr>
        <p:spPr>
          <a:xfrm>
            <a:off x="3177096" y="4020641"/>
            <a:ext cx="5303190" cy="25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中国共产党第十八次全国代表大会部分修改，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2012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年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月</a:t>
            </a:r>
            <a:r>
              <a:rPr lang="en-US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solidFill>
                  <a:srgbClr val="333333"/>
                </a:solidFill>
                <a:latin typeface="仿宋_GB2312" pitchFamily="49" charset="-122"/>
                <a:ea typeface="仿宋_GB2312" pitchFamily="49" charset="-122"/>
                <a:cs typeface="Arial" panose="020B0604020202020204" pitchFamily="34" charset="0"/>
              </a:rPr>
              <a:t>日通过。</a:t>
            </a:r>
            <a:endParaRPr lang="zh-CN" altLang="zh-CN" kern="100" dirty="0">
              <a:latin typeface="仿宋_GB2312" pitchFamily="49" charset="-122"/>
              <a:ea typeface="仿宋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E148904-98F2-4DC1-AC16-09E429427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71" y="1516521"/>
            <a:ext cx="2121312" cy="311353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7993FBD-438D-4B04-AEC6-9A2C89491F68}"/>
              </a:ext>
            </a:extLst>
          </p:cNvPr>
          <p:cNvSpPr/>
          <p:nvPr/>
        </p:nvSpPr>
        <p:spPr>
          <a:xfrm>
            <a:off x="3122981" y="1683546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《中国共产党章程》</a:t>
            </a:r>
            <a:r>
              <a:rPr lang="zh-CN" altLang="zh-CN" sz="2000" kern="100" dirty="0">
                <a:latin typeface="+mj-ea"/>
                <a:ea typeface="+mj-ea"/>
                <a:cs typeface="Times New Roman" panose="02020603050405020304" pitchFamily="18" charset="0"/>
              </a:rPr>
              <a:t>（以下简称党章）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E84AA3F-14B3-4707-888A-636043238117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069E1355-BF22-4D4D-ACA2-0EC13C46954C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1257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64797D3F-8038-4AA2-9107-06ED956627C9}"/>
              </a:ext>
            </a:extLst>
          </p:cNvPr>
          <p:cNvSpPr/>
          <p:nvPr/>
        </p:nvSpPr>
        <p:spPr bwMode="auto">
          <a:xfrm>
            <a:off x="984823" y="756636"/>
            <a:ext cx="3720218" cy="511068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46F3AF-0CBD-4239-9362-D2383DC1BE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75115"/>
            <a:ext cx="808931" cy="6741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6EFA42-0394-427E-9753-046AB2C0432E}"/>
              </a:ext>
            </a:extLst>
          </p:cNvPr>
          <p:cNvSpPr/>
          <p:nvPr/>
        </p:nvSpPr>
        <p:spPr>
          <a:xfrm>
            <a:off x="1106523" y="1420630"/>
            <a:ext cx="7494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2012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16</a:t>
            </a:r>
            <a:r>
              <a:rPr lang="zh-CN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日习近平总书记在党的十八大后发表署名文章《认真学习党章，严格遵守党章》。文章指出：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 pitchFamily="18" charset="0"/>
              </a:rPr>
              <a:t>党章就是党的根本大法，是全党必须遵循的总规矩。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69FD12-1E68-489D-B781-1E4E60F361ED}"/>
              </a:ext>
            </a:extLst>
          </p:cNvPr>
          <p:cNvSpPr/>
          <p:nvPr/>
        </p:nvSpPr>
        <p:spPr>
          <a:xfrm>
            <a:off x="1329631" y="77384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党章的</a:t>
            </a:r>
            <a:r>
              <a:rPr lang="zh-CN" altLang="en-US" sz="2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功能和定位</a:t>
            </a:r>
            <a:endParaRPr lang="zh-CN" altLang="zh-CN" sz="2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A3CD39-80E5-49CB-8F25-EF21E9D64F21}"/>
              </a:ext>
            </a:extLst>
          </p:cNvPr>
          <p:cNvGrpSpPr/>
          <p:nvPr/>
        </p:nvGrpSpPr>
        <p:grpSpPr>
          <a:xfrm>
            <a:off x="1878611" y="3327882"/>
            <a:ext cx="2253604" cy="857446"/>
            <a:chOff x="2566212" y="4130420"/>
            <a:chExt cx="3028113" cy="1152128"/>
          </a:xfr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C5880B6-46E7-400A-B355-53383447C709}"/>
                </a:ext>
              </a:extLst>
            </p:cNvPr>
            <p:cNvSpPr/>
            <p:nvPr/>
          </p:nvSpPr>
          <p:spPr bwMode="auto">
            <a:xfrm>
              <a:off x="2641997" y="4130420"/>
              <a:ext cx="2952328" cy="1152128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9B6AABA-3ED2-4FD6-A375-928ACD44045E}"/>
                </a:ext>
              </a:extLst>
            </p:cNvPr>
            <p:cNvSpPr/>
            <p:nvPr/>
          </p:nvSpPr>
          <p:spPr>
            <a:xfrm>
              <a:off x="2566212" y="4244636"/>
              <a:ext cx="3028113" cy="9511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0"/>
                </a:spcAft>
              </a:pPr>
              <a:r>
                <a:rPr lang="zh-CN" altLang="zh-CN" sz="40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根本大法</a:t>
              </a:r>
              <a:endParaRPr lang="zh-CN" altLang="en-US" sz="40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6478350-23BC-479B-9CA7-1F90E3EE8321}"/>
              </a:ext>
            </a:extLst>
          </p:cNvPr>
          <p:cNvGrpSpPr/>
          <p:nvPr/>
        </p:nvGrpSpPr>
        <p:grpSpPr>
          <a:xfrm>
            <a:off x="4853798" y="3327882"/>
            <a:ext cx="2348479" cy="857446"/>
            <a:chOff x="6563899" y="4130420"/>
            <a:chExt cx="3155594" cy="1152128"/>
          </a:xfr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CEB62F1-4000-4AB8-A497-83AC2D2636E2}"/>
                </a:ext>
              </a:extLst>
            </p:cNvPr>
            <p:cNvSpPr/>
            <p:nvPr/>
          </p:nvSpPr>
          <p:spPr bwMode="auto">
            <a:xfrm>
              <a:off x="6736325" y="4130420"/>
              <a:ext cx="2952328" cy="1152128"/>
            </a:xfrm>
            <a:prstGeom prst="roundRect">
              <a:avLst/>
            </a:prstGeom>
            <a:grpFill/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99005FC-1039-4281-A66E-4521A1674106}"/>
                </a:ext>
              </a:extLst>
            </p:cNvPr>
            <p:cNvSpPr/>
            <p:nvPr/>
          </p:nvSpPr>
          <p:spPr>
            <a:xfrm>
              <a:off x="6563899" y="4244635"/>
              <a:ext cx="3155594" cy="95116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0"/>
                </a:spcAft>
              </a:pPr>
              <a:r>
                <a:rPr lang="zh-CN" altLang="zh-CN" sz="4000" b="1" kern="100" dirty="0">
                  <a:solidFill>
                    <a:schemeClr val="bg2"/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行为规范</a:t>
              </a:r>
              <a:endParaRPr lang="zh-CN" altLang="en-US" sz="40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06F3BEA-AE3D-4EF2-9187-8041117C7163}"/>
              </a:ext>
            </a:extLst>
          </p:cNvPr>
          <p:cNvSpPr/>
          <p:nvPr/>
        </p:nvSpPr>
        <p:spPr>
          <a:xfrm>
            <a:off x="1706567" y="4266695"/>
            <a:ext cx="240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党的</a:t>
            </a: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总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章程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9FFF57-88F5-441F-BB75-B0B5A95BD673}"/>
              </a:ext>
            </a:extLst>
          </p:cNvPr>
          <p:cNvSpPr/>
          <p:nvPr/>
        </p:nvSpPr>
        <p:spPr>
          <a:xfrm>
            <a:off x="4982123" y="4253418"/>
            <a:ext cx="2278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</a:pP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党的</a:t>
            </a:r>
            <a:r>
              <a:rPr lang="zh-CN" altLang="en-US" sz="2800" kern="100" dirty="0">
                <a:latin typeface="+mj-ea"/>
                <a:ea typeface="+mj-ea"/>
                <a:cs typeface="Times New Roman" panose="02020603050405020304" pitchFamily="18" charset="0"/>
              </a:rPr>
              <a:t>总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 pitchFamily="18" charset="0"/>
              </a:rPr>
              <a:t>规矩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CAEA04F4-3C53-416D-87F3-1F05B5A4D1BE}"/>
              </a:ext>
            </a:extLst>
          </p:cNvPr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9E97D3CA-4E10-465F-9A6E-3F4A7526FC86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2527A19-7486-46DF-9DE3-6B986E286FAD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36551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>
            <a:extLst>
              <a:ext uri="{FF2B5EF4-FFF2-40B4-BE49-F238E27FC236}">
                <a16:creationId xmlns:a16="http://schemas.microsoft.com/office/drawing/2014/main" id="{95EDEF07-4443-4B02-A33A-F2EEBA5857D7}"/>
              </a:ext>
            </a:extLst>
          </p:cNvPr>
          <p:cNvSpPr/>
          <p:nvPr/>
        </p:nvSpPr>
        <p:spPr bwMode="auto">
          <a:xfrm>
            <a:off x="1017399" y="719462"/>
            <a:ext cx="3574145" cy="482727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C15EA8-1F47-41CE-A36D-346A2E02F0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637004"/>
            <a:ext cx="777168" cy="64764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60FA5FF-0E7C-4083-A4BD-BF1C3358C3DD}"/>
              </a:ext>
            </a:extLst>
          </p:cNvPr>
          <p:cNvSpPr/>
          <p:nvPr/>
        </p:nvSpPr>
        <p:spPr>
          <a:xfrm>
            <a:off x="1348668" y="735997"/>
            <a:ext cx="1892532" cy="33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rPr>
              <a:t>党章的</a:t>
            </a:r>
            <a:r>
              <a:rPr lang="zh-CN" altLang="en-US" sz="2400" b="1" kern="100" dirty="0">
                <a:solidFill>
                  <a:schemeClr val="bg2"/>
                </a:solidFill>
                <a:latin typeface="+mj-ea"/>
                <a:ea typeface="+mj-ea"/>
                <a:cs typeface="Times New Roman" panose="02020603050405020304" pitchFamily="18" charset="0"/>
              </a:rPr>
              <a:t>功能和定位</a:t>
            </a:r>
            <a:endParaRPr lang="zh-CN" altLang="zh-CN" sz="2400" b="1" kern="100" dirty="0">
              <a:solidFill>
                <a:schemeClr val="bg2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01C4A19-3887-449B-8E13-A3F11B671085}"/>
              </a:ext>
            </a:extLst>
          </p:cNvPr>
          <p:cNvGrpSpPr/>
          <p:nvPr/>
        </p:nvGrpSpPr>
        <p:grpSpPr>
          <a:xfrm>
            <a:off x="580858" y="1340161"/>
            <a:ext cx="2371640" cy="3032550"/>
            <a:chOff x="580858" y="1340161"/>
            <a:chExt cx="2371640" cy="3032550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3EB8CB96-8EEA-4889-ABF2-506C4C41A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461" y="1376958"/>
              <a:ext cx="505139" cy="505139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98EC04-F63B-49D5-92C2-93F3439BCFEB}"/>
                </a:ext>
              </a:extLst>
            </p:cNvPr>
            <p:cNvSpPr/>
            <p:nvPr/>
          </p:nvSpPr>
          <p:spPr bwMode="auto">
            <a:xfrm>
              <a:off x="2418754" y="1676763"/>
              <a:ext cx="18315" cy="1928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401" b="1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D3300DDB-C5D7-4AEE-8762-B1806AAA186E}"/>
                </a:ext>
              </a:extLst>
            </p:cNvPr>
            <p:cNvSpPr txBox="1"/>
            <p:nvPr/>
          </p:nvSpPr>
          <p:spPr>
            <a:xfrm>
              <a:off x="2090721" y="1340161"/>
              <a:ext cx="458675" cy="429862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1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1C35305-9D61-4154-BD83-927A07C73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359" y="2084840"/>
              <a:ext cx="505139" cy="50417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A1107D9-99F0-44DB-9419-36694177F788}"/>
                </a:ext>
              </a:extLst>
            </p:cNvPr>
            <p:cNvSpPr txBox="1"/>
            <p:nvPr/>
          </p:nvSpPr>
          <p:spPr>
            <a:xfrm>
              <a:off x="2470454" y="2047298"/>
              <a:ext cx="458675" cy="429862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2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B1CCE912-EB4E-4ADA-AA3F-06E2E771A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359" y="2973485"/>
              <a:ext cx="505139" cy="505137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EE08188A-C5D5-421C-B750-A4EC7A37656E}"/>
                </a:ext>
              </a:extLst>
            </p:cNvPr>
            <p:cNvSpPr txBox="1"/>
            <p:nvPr/>
          </p:nvSpPr>
          <p:spPr>
            <a:xfrm>
              <a:off x="2473093" y="2933517"/>
              <a:ext cx="458675" cy="42986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3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DD5177F1-0E50-4AF6-B7E8-CFF05D1EC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461" y="3868536"/>
              <a:ext cx="505139" cy="504175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DC2F8A57-50EA-443D-A89D-3385F3D74DC8}"/>
                </a:ext>
              </a:extLst>
            </p:cNvPr>
            <p:cNvSpPr txBox="1"/>
            <p:nvPr/>
          </p:nvSpPr>
          <p:spPr>
            <a:xfrm>
              <a:off x="2101692" y="3815514"/>
              <a:ext cx="458675" cy="3585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>
                <a:defRPr sz="1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2"/>
                  </a:solidFill>
                  <a:latin typeface="Lifeline JL" panose="00000400000000000000" pitchFamily="2" charset="0"/>
                  <a:ea typeface="方正中雅宋_GBK" panose="02000000000000000000" pitchFamily="2" charset="-122"/>
                </a:rPr>
                <a:t>4</a:t>
              </a:r>
              <a:endParaRPr lang="zh-CN" altLang="en-US" sz="3200" dirty="0">
                <a:solidFill>
                  <a:schemeClr val="bg2"/>
                </a:solidFill>
                <a:latin typeface="Lifeline JL" panose="00000400000000000000" pitchFamily="2" charset="0"/>
                <a:ea typeface="方正中雅宋_GBK" panose="02000000000000000000" pitchFamily="2" charset="-122"/>
              </a:endParaRPr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AC3F1ABF-FCC7-42E1-A623-6075A856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74" y="2226342"/>
              <a:ext cx="1424200" cy="1424198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FF0000"/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  <a:noAutofit/>
            </a:bodyPr>
            <a:lstStyle/>
            <a:p>
              <a:endParaRPr lang="zh-CN" altLang="en-US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197C159C-9C1D-4A7E-831E-D879FC5E47CA}"/>
                </a:ext>
              </a:extLst>
            </p:cNvPr>
            <p:cNvSpPr txBox="1"/>
            <p:nvPr/>
          </p:nvSpPr>
          <p:spPr>
            <a:xfrm>
              <a:off x="580858" y="2416376"/>
              <a:ext cx="1643263" cy="9631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>
              <a:defPPr>
                <a:defRPr lang="zh-CN"/>
              </a:defPPr>
              <a:lvl1pPr algn="ctr">
                <a:defRPr sz="3600" b="1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sz="3000" dirty="0">
                  <a:solidFill>
                    <a:schemeClr val="bg2"/>
                  </a:solidFill>
                </a:rPr>
                <a:t>党章四点意义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6F3FD70-C673-493B-BD98-7B755A368908}"/>
              </a:ext>
            </a:extLst>
          </p:cNvPr>
          <p:cNvGrpSpPr/>
          <p:nvPr/>
        </p:nvGrpSpPr>
        <p:grpSpPr>
          <a:xfrm>
            <a:off x="2643086" y="1233918"/>
            <a:ext cx="6081814" cy="3435623"/>
            <a:chOff x="2643086" y="1233918"/>
            <a:chExt cx="6081814" cy="3435623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D13231F-517E-4327-AEEB-C8BF28D97EBE}"/>
                </a:ext>
              </a:extLst>
            </p:cNvPr>
            <p:cNvSpPr txBox="1"/>
            <p:nvPr/>
          </p:nvSpPr>
          <p:spPr>
            <a:xfrm>
              <a:off x="2643086" y="1233918"/>
              <a:ext cx="3656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统一全党思想和行动的基础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2A8E0EF-91EC-4B72-B2DD-11ABD8CDC723}"/>
                </a:ext>
              </a:extLst>
            </p:cNvPr>
            <p:cNvSpPr txBox="1"/>
            <p:nvPr/>
          </p:nvSpPr>
          <p:spPr>
            <a:xfrm>
              <a:off x="2712946" y="3844813"/>
              <a:ext cx="358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是保证党的纯洁性的武器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4D5CAA34-656C-4523-B34D-3AB52D1E1C7C}"/>
                </a:ext>
              </a:extLst>
            </p:cNvPr>
            <p:cNvSpPr txBox="1"/>
            <p:nvPr/>
          </p:nvSpPr>
          <p:spPr>
            <a:xfrm>
              <a:off x="3004140" y="2960657"/>
              <a:ext cx="3295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是执行党的纪律的根据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71FF554-9100-46F6-9E19-3A472A6BB9A7}"/>
                </a:ext>
              </a:extLst>
            </p:cNvPr>
            <p:cNvSpPr txBox="1"/>
            <p:nvPr/>
          </p:nvSpPr>
          <p:spPr>
            <a:xfrm>
              <a:off x="2997316" y="2083855"/>
              <a:ext cx="4803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sz="1600" dirty="0"/>
                <a:t>是承续党的成功经验及优良传统的纽带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819EF43-4893-4F13-A6B7-478200930C2C}"/>
                </a:ext>
              </a:extLst>
            </p:cNvPr>
            <p:cNvSpPr/>
            <p:nvPr/>
          </p:nvSpPr>
          <p:spPr>
            <a:xfrm>
              <a:off x="2643086" y="1548275"/>
              <a:ext cx="54671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党章载明党的性质、目标以及方针政策，为全党的思想统一、步调一致提供了根本条件。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B0531C7-B435-4CA8-ADD1-D44DB8169AC9}"/>
                </a:ext>
              </a:extLst>
            </p:cNvPr>
            <p:cNvSpPr/>
            <p:nvPr/>
          </p:nvSpPr>
          <p:spPr>
            <a:xfrm>
              <a:off x="3059141" y="2424300"/>
              <a:ext cx="5408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先有经验，后有定规，党章本身就是党的传统、经验和惯例的结晶，并有传承，发扬光大的作用。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4B7EE78-63C5-42BF-8E79-8AC743FB9350}"/>
                </a:ext>
              </a:extLst>
            </p:cNvPr>
            <p:cNvSpPr/>
            <p:nvPr/>
          </p:nvSpPr>
          <p:spPr>
            <a:xfrm>
              <a:off x="3059142" y="3281783"/>
              <a:ext cx="5665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zh-CN" altLang="en-US" sz="1400" dirty="0">
                  <a:latin typeface="+mj-ea"/>
                  <a:ea typeface="+mj-ea"/>
                </a:rPr>
                <a:t>党的纪律是各级党组织和全体党员必须遵守的行为规则，违反党的纪律，党组织就有权依据党章，给以相应的纪律处分。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09737FA-7234-43F5-B8A6-1E9FB4954C05}"/>
                </a:ext>
              </a:extLst>
            </p:cNvPr>
            <p:cNvSpPr/>
            <p:nvPr/>
          </p:nvSpPr>
          <p:spPr>
            <a:xfrm>
              <a:off x="2712947" y="4146321"/>
              <a:ext cx="59262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latin typeface="+mj-ea"/>
                  <a:ea typeface="+mj-ea"/>
                </a:rPr>
                <a:t>党要保证自己队伍的纯洁性，就要坚持查处各种违反党章的行为，为学习党章、遵守党章、贯彻党章、维护党章继续作出积极努力。</a:t>
              </a:r>
            </a:p>
          </p:txBody>
        </p:sp>
      </p:grpSp>
      <p:sp>
        <p:nvSpPr>
          <p:cNvPr id="28" name="TextBox 54">
            <a:extLst>
              <a:ext uri="{FF2B5EF4-FFF2-40B4-BE49-F238E27FC236}">
                <a16:creationId xmlns:a16="http://schemas.microsoft.com/office/drawing/2014/main" id="{F56D943B-D9A8-4568-AFC2-AA8C3E10E6C2}"/>
              </a:ext>
            </a:extLst>
          </p:cNvPr>
          <p:cNvSpPr txBox="1"/>
          <p:nvPr/>
        </p:nvSpPr>
        <p:spPr>
          <a:xfrm>
            <a:off x="711925" y="249721"/>
            <a:ext cx="3098075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第一章：党章概述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B30E682-679F-4AFD-9CE4-20559AECF96A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732BB87-3FB0-4CC9-9DC4-2C52CFBA8E16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80223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B8047AC1-BD15-49CF-AE77-5381264FBA3C}"/>
              </a:ext>
            </a:extLst>
          </p:cNvPr>
          <p:cNvSpPr/>
          <p:nvPr/>
        </p:nvSpPr>
        <p:spPr bwMode="auto">
          <a:xfrm>
            <a:off x="876694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663E252-E6C6-416A-B617-9AFE8F526B41}"/>
              </a:ext>
            </a:extLst>
          </p:cNvPr>
          <p:cNvSpPr/>
          <p:nvPr/>
        </p:nvSpPr>
        <p:spPr bwMode="auto">
          <a:xfrm flipH="1">
            <a:off x="3880428" y="876300"/>
            <a:ext cx="249684" cy="935398"/>
          </a:xfrm>
          <a:custGeom>
            <a:avLst/>
            <a:gdLst>
              <a:gd name="T0" fmla="*/ 165 w 399"/>
              <a:gd name="T1" fmla="*/ 1777 h 1935"/>
              <a:gd name="T2" fmla="*/ 165 w 399"/>
              <a:gd name="T3" fmla="*/ 150 h 1935"/>
              <a:gd name="T4" fmla="*/ 399 w 399"/>
              <a:gd name="T5" fmla="*/ 150 h 1935"/>
              <a:gd name="T6" fmla="*/ 399 w 399"/>
              <a:gd name="T7" fmla="*/ 0 h 1935"/>
              <a:gd name="T8" fmla="*/ 0 w 399"/>
              <a:gd name="T9" fmla="*/ 0 h 1935"/>
              <a:gd name="T10" fmla="*/ 0 w 399"/>
              <a:gd name="T11" fmla="*/ 1935 h 1935"/>
              <a:gd name="T12" fmla="*/ 399 w 399"/>
              <a:gd name="T13" fmla="*/ 1935 h 1935"/>
              <a:gd name="T14" fmla="*/ 399 w 399"/>
              <a:gd name="T15" fmla="*/ 1777 h 1935"/>
              <a:gd name="T16" fmla="*/ 165 w 399"/>
              <a:gd name="T17" fmla="*/ 1777 h 1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9" h="1935">
                <a:moveTo>
                  <a:pt x="165" y="1777"/>
                </a:moveTo>
                <a:lnTo>
                  <a:pt x="165" y="150"/>
                </a:lnTo>
                <a:lnTo>
                  <a:pt x="399" y="150"/>
                </a:lnTo>
                <a:lnTo>
                  <a:pt x="399" y="0"/>
                </a:lnTo>
                <a:lnTo>
                  <a:pt x="0" y="0"/>
                </a:lnTo>
                <a:lnTo>
                  <a:pt x="0" y="1935"/>
                </a:lnTo>
                <a:lnTo>
                  <a:pt x="399" y="1935"/>
                </a:lnTo>
                <a:lnTo>
                  <a:pt x="399" y="1777"/>
                </a:lnTo>
                <a:lnTo>
                  <a:pt x="165" y="1777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6200000" scaled="1"/>
          </a:gradFill>
          <a:ln w="9525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04FE68C-EEF0-407D-ACA9-0F4F9C996BED}"/>
              </a:ext>
            </a:extLst>
          </p:cNvPr>
          <p:cNvSpPr txBox="1"/>
          <p:nvPr/>
        </p:nvSpPr>
        <p:spPr>
          <a:xfrm>
            <a:off x="1022448" y="761918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中雅宋_GBK" panose="02000000000000000000" pitchFamily="2" charset="-122"/>
              </a:rPr>
              <a:t>第二章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AD9FB2A3-9733-4D15-95C8-DDFA5E2AD7A1}"/>
              </a:ext>
            </a:extLst>
          </p:cNvPr>
          <p:cNvSpPr txBox="1"/>
          <p:nvPr/>
        </p:nvSpPr>
        <p:spPr>
          <a:xfrm>
            <a:off x="704850" y="2394662"/>
            <a:ext cx="710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b="1">
                <a:latin typeface="+mn-ea"/>
                <a:ea typeface="+mn-ea"/>
              </a:defRPr>
            </a:lvl1pPr>
          </a:lstStyle>
          <a:p>
            <a:r>
              <a:rPr lang="zh-CN" altLang="en-US" sz="7200" b="0" dirty="0">
                <a:latin typeface="方正特雅宋_GBK" panose="02000000000000000000" pitchFamily="2" charset="-122"/>
                <a:ea typeface="方正特雅宋_GBK" panose="02000000000000000000" pitchFamily="2" charset="-122"/>
                <a:cs typeface="+mn-ea"/>
                <a:sym typeface="+mn-lt"/>
              </a:rPr>
              <a:t>党章的发展历程</a:t>
            </a:r>
          </a:p>
        </p:txBody>
      </p:sp>
      <p:sp>
        <p:nvSpPr>
          <p:cNvPr id="6" name="Oval 39">
            <a:extLst>
              <a:ext uri="{FF2B5EF4-FFF2-40B4-BE49-F238E27FC236}">
                <a16:creationId xmlns:a16="http://schemas.microsoft.com/office/drawing/2014/main" id="{B834E09B-AAB9-4045-8A3D-CD8ECBB39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0378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A6096F6-8442-4389-8F43-7A4CE645169D}"/>
              </a:ext>
            </a:extLst>
          </p:cNvPr>
          <p:cNvSpPr txBox="1"/>
          <p:nvPr/>
        </p:nvSpPr>
        <p:spPr>
          <a:xfrm>
            <a:off x="1126378" y="3835117"/>
            <a:ext cx="241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党章的发展历程回顾</a:t>
            </a:r>
          </a:p>
        </p:txBody>
      </p:sp>
      <p:sp>
        <p:nvSpPr>
          <p:cNvPr id="8" name="Oval 39">
            <a:extLst>
              <a:ext uri="{FF2B5EF4-FFF2-40B4-BE49-F238E27FC236}">
                <a16:creationId xmlns:a16="http://schemas.microsoft.com/office/drawing/2014/main" id="{72125A7F-90CB-480B-82C0-9D1F92594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6370" y="3926559"/>
            <a:ext cx="216000" cy="217227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E2A05C4F-CB02-4F12-8703-1F077C1BD75D}"/>
              </a:ext>
            </a:extLst>
          </p:cNvPr>
          <p:cNvSpPr txBox="1"/>
          <p:nvPr/>
        </p:nvSpPr>
        <p:spPr>
          <a:xfrm>
            <a:off x="4022370" y="3835117"/>
            <a:ext cx="20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3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dirty="0">
                <a:solidFill>
                  <a:srgbClr val="FF0000"/>
                </a:solidFill>
                <a:latin typeface="+mj-ea"/>
              </a:rPr>
              <a:t>历次党章修改内容</a:t>
            </a:r>
          </a:p>
        </p:txBody>
      </p:sp>
    </p:spTree>
    <p:extLst>
      <p:ext uri="{BB962C8B-B14F-4D97-AF65-F5344CB8AC3E}">
        <p14:creationId xmlns:p14="http://schemas.microsoft.com/office/powerpoint/2010/main" val="11181957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47D01EBE-2DF6-469A-BB9D-E287E55523DC}"/>
              </a:ext>
            </a:extLst>
          </p:cNvPr>
          <p:cNvSpPr/>
          <p:nvPr/>
        </p:nvSpPr>
        <p:spPr bwMode="auto">
          <a:xfrm>
            <a:off x="3362023" y="774884"/>
            <a:ext cx="3718475" cy="354272"/>
          </a:xfrm>
          <a:custGeom>
            <a:avLst/>
            <a:gdLst>
              <a:gd name="T0" fmla="*/ 0 w 5900"/>
              <a:gd name="T1" fmla="*/ 0 h 538"/>
              <a:gd name="T2" fmla="*/ 5900 w 5900"/>
              <a:gd name="T3" fmla="*/ 0 h 538"/>
              <a:gd name="T4" fmla="*/ 5706 w 5900"/>
              <a:gd name="T5" fmla="*/ 265 h 538"/>
              <a:gd name="T6" fmla="*/ 5900 w 5900"/>
              <a:gd name="T7" fmla="*/ 538 h 538"/>
              <a:gd name="T8" fmla="*/ 0 w 5900"/>
              <a:gd name="T9" fmla="*/ 538 h 538"/>
              <a:gd name="T10" fmla="*/ 0 w 5900"/>
              <a:gd name="T11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00" h="538">
                <a:moveTo>
                  <a:pt x="0" y="0"/>
                </a:moveTo>
                <a:lnTo>
                  <a:pt x="5900" y="0"/>
                </a:lnTo>
                <a:lnTo>
                  <a:pt x="5706" y="265"/>
                </a:lnTo>
                <a:lnTo>
                  <a:pt x="5900" y="538"/>
                </a:lnTo>
                <a:lnTo>
                  <a:pt x="0" y="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FF0000"/>
              </a:gs>
              <a:gs pos="100000">
                <a:srgbClr val="FF0000"/>
              </a:gs>
            </a:gsLst>
            <a:lin ang="16200000" scaled="1"/>
          </a:gradFill>
          <a:ln w="19050">
            <a:solidFill>
              <a:schemeClr val="bg2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>
              <a:latin typeface="+mn-lt"/>
              <a:ea typeface="+mn-ea"/>
              <a:cs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41C547-08DD-44EC-904F-95263C51D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19" y="611920"/>
            <a:ext cx="808552" cy="673793"/>
          </a:xfrm>
          <a:prstGeom prst="rect">
            <a:avLst/>
          </a:prstGeom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5231829D-769A-465D-AC96-0E6E90A1E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0767" y="2109160"/>
            <a:ext cx="0" cy="2696250"/>
          </a:xfrm>
          <a:prstGeom prst="line">
            <a:avLst/>
          </a:prstGeom>
          <a:noFill/>
          <a:ln w="9525" cap="flat">
            <a:solidFill>
              <a:srgbClr val="716F6E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 sz="11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8FF8E9E-966E-4521-B647-53C3495FC79D}"/>
              </a:ext>
            </a:extLst>
          </p:cNvPr>
          <p:cNvGrpSpPr/>
          <p:nvPr/>
        </p:nvGrpSpPr>
        <p:grpSpPr>
          <a:xfrm>
            <a:off x="1800944" y="2608340"/>
            <a:ext cx="214925" cy="214925"/>
            <a:chOff x="957263" y="3209925"/>
            <a:chExt cx="288925" cy="288925"/>
          </a:xfrm>
        </p:grpSpPr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DBF5091C-DA40-4D8C-808B-D3B12045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840A3E89-24A1-4FFD-9184-FECAF9E1622B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8" name="Text Box 18">
            <a:extLst>
              <a:ext uri="{FF2B5EF4-FFF2-40B4-BE49-F238E27FC236}">
                <a16:creationId xmlns:a16="http://schemas.microsoft.com/office/drawing/2014/main" id="{0BB2328D-A420-4BCE-8237-5B22834B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15802"/>
            <a:ext cx="13244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4F9B812-8210-487F-ABE2-2452E9F4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06" y="2415720"/>
            <a:ext cx="419388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/>
            <a:r>
              <a:rPr lang="zh-CN" altLang="en-US" sz="1100" b="1" dirty="0"/>
              <a:t>通过了</a:t>
            </a:r>
            <a:r>
              <a:rPr lang="en-US" altLang="zh-CN" sz="1100" b="1" dirty="0"/>
              <a:t>《</a:t>
            </a:r>
            <a:r>
              <a:rPr lang="zh-CN" altLang="en-US" sz="1100" b="1" dirty="0"/>
              <a:t>中国共产党纲领</a:t>
            </a:r>
            <a:r>
              <a:rPr lang="en-US" altLang="zh-CN" sz="1100" dirty="0"/>
              <a:t>》</a:t>
            </a:r>
            <a:r>
              <a:rPr lang="zh-CN" altLang="en-US" sz="1100" dirty="0"/>
              <a:t>，宣告中国共产党的诞生。明确规定了党的名称、性质和纲领。提出了任务和奋斗目标，党组织的建立和党的纪律等。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7EF8FBF-5E06-436C-869B-2BA0141665B6}"/>
              </a:ext>
            </a:extLst>
          </p:cNvPr>
          <p:cNvGrpSpPr/>
          <p:nvPr/>
        </p:nvGrpSpPr>
        <p:grpSpPr>
          <a:xfrm>
            <a:off x="1800944" y="3591081"/>
            <a:ext cx="214925" cy="214925"/>
            <a:chOff x="957263" y="3209925"/>
            <a:chExt cx="288925" cy="288925"/>
          </a:xfrm>
        </p:grpSpPr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7459AFEB-5C49-412B-8289-B57F8B812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209925"/>
              <a:ext cx="288925" cy="288925"/>
            </a:xfrm>
            <a:prstGeom prst="ellipse">
              <a:avLst/>
            </a:prstGeom>
            <a:solidFill>
              <a:schemeClr val="tx1"/>
            </a:solidFill>
            <a:ln w="28575" cap="flat">
              <a:solidFill>
                <a:schemeClr val="bg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B281108-DDDE-4085-8F89-6A52592C61A9}"/>
                </a:ext>
              </a:extLst>
            </p:cNvPr>
            <p:cNvSpPr/>
            <p:nvPr/>
          </p:nvSpPr>
          <p:spPr bwMode="auto">
            <a:xfrm>
              <a:off x="1057275" y="3282950"/>
              <a:ext cx="130175" cy="150813"/>
            </a:xfrm>
            <a:custGeom>
              <a:avLst/>
              <a:gdLst>
                <a:gd name="T0" fmla="*/ 166 w 188"/>
                <a:gd name="T1" fmla="*/ 89 h 217"/>
                <a:gd name="T2" fmla="*/ 99 w 188"/>
                <a:gd name="T3" fmla="*/ 51 h 217"/>
                <a:gd name="T4" fmla="*/ 32 w 188"/>
                <a:gd name="T5" fmla="*/ 12 h 217"/>
                <a:gd name="T6" fmla="*/ 0 w 188"/>
                <a:gd name="T7" fmla="*/ 30 h 217"/>
                <a:gd name="T8" fmla="*/ 0 w 188"/>
                <a:gd name="T9" fmla="*/ 108 h 217"/>
                <a:gd name="T10" fmla="*/ 0 w 188"/>
                <a:gd name="T11" fmla="*/ 185 h 217"/>
                <a:gd name="T12" fmla="*/ 32 w 188"/>
                <a:gd name="T13" fmla="*/ 204 h 217"/>
                <a:gd name="T14" fmla="*/ 99 w 188"/>
                <a:gd name="T15" fmla="*/ 165 h 217"/>
                <a:gd name="T16" fmla="*/ 166 w 188"/>
                <a:gd name="T17" fmla="*/ 126 h 217"/>
                <a:gd name="T18" fmla="*/ 166 w 188"/>
                <a:gd name="T19" fmla="*/ 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17">
                  <a:moveTo>
                    <a:pt x="166" y="89"/>
                  </a:moveTo>
                  <a:lnTo>
                    <a:pt x="99" y="51"/>
                  </a:lnTo>
                  <a:cubicBezTo>
                    <a:pt x="77" y="38"/>
                    <a:pt x="55" y="25"/>
                    <a:pt x="32" y="12"/>
                  </a:cubicBezTo>
                  <a:cubicBezTo>
                    <a:pt x="11" y="0"/>
                    <a:pt x="0" y="5"/>
                    <a:pt x="0" y="30"/>
                  </a:cubicBezTo>
                  <a:lnTo>
                    <a:pt x="0" y="108"/>
                  </a:lnTo>
                  <a:cubicBezTo>
                    <a:pt x="0" y="134"/>
                    <a:pt x="0" y="159"/>
                    <a:pt x="0" y="185"/>
                  </a:cubicBezTo>
                  <a:cubicBezTo>
                    <a:pt x="0" y="209"/>
                    <a:pt x="10" y="217"/>
                    <a:pt x="32" y="204"/>
                  </a:cubicBezTo>
                  <a:lnTo>
                    <a:pt x="99" y="165"/>
                  </a:lnTo>
                  <a:cubicBezTo>
                    <a:pt x="121" y="152"/>
                    <a:pt x="144" y="139"/>
                    <a:pt x="166" y="126"/>
                  </a:cubicBezTo>
                  <a:cubicBezTo>
                    <a:pt x="187" y="114"/>
                    <a:pt x="188" y="102"/>
                    <a:pt x="16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sp>
        <p:nvSpPr>
          <p:cNvPr id="13" name="Text Box 18">
            <a:extLst>
              <a:ext uri="{FF2B5EF4-FFF2-40B4-BE49-F238E27FC236}">
                <a16:creationId xmlns:a16="http://schemas.microsoft.com/office/drawing/2014/main" id="{A716CD14-D000-4EA7-83EB-6181F48C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206" y="3457507"/>
            <a:ext cx="419388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/>
              <a:t>制定通过的</a:t>
            </a:r>
            <a:r>
              <a:rPr lang="zh-CN" altLang="en-US" sz="1100" b="1" dirty="0"/>
              <a:t>第一部完全意义上的党章</a:t>
            </a:r>
            <a:r>
              <a:rPr lang="en-US" altLang="zh-CN" sz="1100" b="1" dirty="0"/>
              <a:t>《</a:t>
            </a:r>
            <a:r>
              <a:rPr lang="zh-CN" altLang="en-US" sz="1100" b="1" dirty="0"/>
              <a:t>中国共产党章程</a:t>
            </a:r>
            <a:r>
              <a:rPr lang="en-US" altLang="zh-CN" sz="1100" b="1" dirty="0"/>
              <a:t>》</a:t>
            </a:r>
            <a:r>
              <a:rPr lang="zh-CN" altLang="en-US" sz="1100" dirty="0"/>
              <a:t>。标志着我们党从此开始有了自己的最高行为规范，标志着党的创建工作宣告完成。二大明确提出彻底反帝反封建的民主革命纲领。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019F54B-B6FB-4C4B-B472-852D647A1DB6}"/>
              </a:ext>
            </a:extLst>
          </p:cNvPr>
          <p:cNvGrpSpPr/>
          <p:nvPr/>
        </p:nvGrpSpPr>
        <p:grpSpPr>
          <a:xfrm>
            <a:off x="1395059" y="1131305"/>
            <a:ext cx="1062391" cy="1063559"/>
            <a:chOff x="1649162" y="1697889"/>
            <a:chExt cx="1533843" cy="1535529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3880E0-B52B-451A-8E12-41CDAD5C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162" y="1697889"/>
              <a:ext cx="1533843" cy="1535529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  <a:ln w="28575">
              <a:solidFill>
                <a:schemeClr val="bg2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>
                <a:latin typeface="+mn-lt"/>
                <a:ea typeface="+mn-ea"/>
                <a:cs typeface="+mn-ea"/>
              </a:endParaRP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D4029136-706B-488E-A55A-BEBDD517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238" y="1793965"/>
              <a:ext cx="1341691" cy="1343377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zh-CN" altLang="en-US" sz="1100"/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0657A512-5787-4E29-BBA0-6B57E781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241" y="1810530"/>
            <a:ext cx="2052484" cy="124584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03E24A5-186D-42FD-BA53-93554C00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241" y="3371250"/>
            <a:ext cx="2052484" cy="124249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BAAFD0B-E9F9-47DD-9636-DA55581C5E8C}"/>
              </a:ext>
            </a:extLst>
          </p:cNvPr>
          <p:cNvSpPr/>
          <p:nvPr/>
        </p:nvSpPr>
        <p:spPr>
          <a:xfrm>
            <a:off x="1186352" y="2430901"/>
            <a:ext cx="595266" cy="206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党的一大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F5D60B0-77CA-41DB-B094-0650FBAE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01" y="3717759"/>
            <a:ext cx="12886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年，上海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B73F62-896E-453D-AB5D-696ED3EB7682}"/>
              </a:ext>
            </a:extLst>
          </p:cNvPr>
          <p:cNvSpPr/>
          <p:nvPr/>
        </p:nvSpPr>
        <p:spPr>
          <a:xfrm>
            <a:off x="1186352" y="3432858"/>
            <a:ext cx="595266" cy="206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党的二大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448DE63-200D-4869-8AF9-B72A9C495CD9}"/>
              </a:ext>
            </a:extLst>
          </p:cNvPr>
          <p:cNvSpPr/>
          <p:nvPr/>
        </p:nvSpPr>
        <p:spPr>
          <a:xfrm>
            <a:off x="3706671" y="792087"/>
            <a:ext cx="1932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0"/>
              </a:spcAft>
            </a:pPr>
            <a:r>
              <a:rPr lang="zh-CN" altLang="en-US" sz="1400" b="1" kern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历次党章修改回顾</a:t>
            </a:r>
            <a:endParaRPr lang="zh-CN" altLang="zh-CN" sz="1400" b="1" kern="1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726A8B1F-67DA-44F1-874F-04A80AEE1C3A}"/>
              </a:ext>
            </a:extLst>
          </p:cNvPr>
          <p:cNvSpPr txBox="1"/>
          <p:nvPr/>
        </p:nvSpPr>
        <p:spPr>
          <a:xfrm>
            <a:off x="711925" y="249721"/>
            <a:ext cx="4155350" cy="3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defPPr>
              <a:defRPr lang="zh-CN"/>
            </a:defPPr>
            <a:lvl1pPr marL="0" indent="0" algn="ctr">
              <a:buFontTx/>
              <a:buNone/>
              <a:defRPr sz="2800" b="0">
                <a:solidFill>
                  <a:schemeClr val="bg2"/>
                </a:solidFill>
                <a:latin typeface="方正特雅宋_GBK" panose="02000000000000000000" pitchFamily="2" charset="-122"/>
                <a:ea typeface="方正特雅宋_GBK" panose="02000000000000000000" pitchFamily="2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j-ea"/>
                <a:ea typeface="方正中雅宋_GBK" panose="02000000000000000000" pitchFamily="2" charset="-122"/>
              </a:rPr>
              <a:t>第二章：党章的发展历程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0705165-F837-40DC-BE13-0B8498A9B469}"/>
              </a:ext>
            </a:extLst>
          </p:cNvPr>
          <p:cNvSpPr/>
          <p:nvPr/>
        </p:nvSpPr>
        <p:spPr bwMode="auto">
          <a:xfrm>
            <a:off x="205102" y="179170"/>
            <a:ext cx="498561" cy="423863"/>
          </a:xfrm>
          <a:custGeom>
            <a:avLst/>
            <a:gdLst>
              <a:gd name="T0" fmla="*/ 540 w 699"/>
              <a:gd name="T1" fmla="*/ 24 h 611"/>
              <a:gd name="T2" fmla="*/ 614 w 699"/>
              <a:gd name="T3" fmla="*/ 153 h 611"/>
              <a:gd name="T4" fmla="*/ 690 w 699"/>
              <a:gd name="T5" fmla="*/ 285 h 611"/>
              <a:gd name="T6" fmla="*/ 689 w 699"/>
              <a:gd name="T7" fmla="*/ 329 h 611"/>
              <a:gd name="T8" fmla="*/ 614 w 699"/>
              <a:gd name="T9" fmla="*/ 458 h 611"/>
              <a:gd name="T10" fmla="*/ 538 w 699"/>
              <a:gd name="T11" fmla="*/ 590 h 611"/>
              <a:gd name="T12" fmla="*/ 498 w 699"/>
              <a:gd name="T13" fmla="*/ 611 h 611"/>
              <a:gd name="T14" fmla="*/ 350 w 699"/>
              <a:gd name="T15" fmla="*/ 611 h 611"/>
              <a:gd name="T16" fmla="*/ 197 w 699"/>
              <a:gd name="T17" fmla="*/ 611 h 611"/>
              <a:gd name="T18" fmla="*/ 159 w 699"/>
              <a:gd name="T19" fmla="*/ 587 h 611"/>
              <a:gd name="T20" fmla="*/ 85 w 699"/>
              <a:gd name="T21" fmla="*/ 458 h 611"/>
              <a:gd name="T22" fmla="*/ 9 w 699"/>
              <a:gd name="T23" fmla="*/ 326 h 611"/>
              <a:gd name="T24" fmla="*/ 11 w 699"/>
              <a:gd name="T25" fmla="*/ 282 h 611"/>
              <a:gd name="T26" fmla="*/ 85 w 699"/>
              <a:gd name="T27" fmla="*/ 153 h 611"/>
              <a:gd name="T28" fmla="*/ 161 w 699"/>
              <a:gd name="T29" fmla="*/ 21 h 611"/>
              <a:gd name="T30" fmla="*/ 201 w 699"/>
              <a:gd name="T31" fmla="*/ 0 h 611"/>
              <a:gd name="T32" fmla="*/ 350 w 699"/>
              <a:gd name="T33" fmla="*/ 0 h 611"/>
              <a:gd name="T34" fmla="*/ 502 w 699"/>
              <a:gd name="T35" fmla="*/ 0 h 611"/>
              <a:gd name="T36" fmla="*/ 540 w 699"/>
              <a:gd name="T37" fmla="*/ 24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9" h="611">
                <a:moveTo>
                  <a:pt x="540" y="24"/>
                </a:moveTo>
                <a:lnTo>
                  <a:pt x="614" y="153"/>
                </a:lnTo>
                <a:cubicBezTo>
                  <a:pt x="640" y="197"/>
                  <a:pt x="665" y="241"/>
                  <a:pt x="690" y="285"/>
                </a:cubicBezTo>
                <a:cubicBezTo>
                  <a:pt x="697" y="297"/>
                  <a:pt x="699" y="311"/>
                  <a:pt x="689" y="329"/>
                </a:cubicBezTo>
                <a:lnTo>
                  <a:pt x="614" y="458"/>
                </a:lnTo>
                <a:cubicBezTo>
                  <a:pt x="589" y="502"/>
                  <a:pt x="563" y="546"/>
                  <a:pt x="538" y="590"/>
                </a:cubicBezTo>
                <a:cubicBezTo>
                  <a:pt x="531" y="602"/>
                  <a:pt x="520" y="611"/>
                  <a:pt x="498" y="611"/>
                </a:cubicBezTo>
                <a:lnTo>
                  <a:pt x="350" y="611"/>
                </a:lnTo>
                <a:cubicBezTo>
                  <a:pt x="299" y="611"/>
                  <a:pt x="248" y="611"/>
                  <a:pt x="197" y="611"/>
                </a:cubicBezTo>
                <a:cubicBezTo>
                  <a:pt x="183" y="611"/>
                  <a:pt x="170" y="606"/>
                  <a:pt x="159" y="587"/>
                </a:cubicBezTo>
                <a:lnTo>
                  <a:pt x="85" y="458"/>
                </a:lnTo>
                <a:cubicBezTo>
                  <a:pt x="60" y="414"/>
                  <a:pt x="34" y="370"/>
                  <a:pt x="9" y="326"/>
                </a:cubicBezTo>
                <a:cubicBezTo>
                  <a:pt x="2" y="314"/>
                  <a:pt x="0" y="300"/>
                  <a:pt x="11" y="282"/>
                </a:cubicBezTo>
                <a:lnTo>
                  <a:pt x="85" y="153"/>
                </a:lnTo>
                <a:cubicBezTo>
                  <a:pt x="110" y="109"/>
                  <a:pt x="136" y="65"/>
                  <a:pt x="161" y="21"/>
                </a:cubicBezTo>
                <a:cubicBezTo>
                  <a:pt x="168" y="9"/>
                  <a:pt x="179" y="0"/>
                  <a:pt x="201" y="0"/>
                </a:cubicBezTo>
                <a:lnTo>
                  <a:pt x="350" y="0"/>
                </a:lnTo>
                <a:cubicBezTo>
                  <a:pt x="400" y="0"/>
                  <a:pt x="451" y="0"/>
                  <a:pt x="502" y="0"/>
                </a:cubicBezTo>
                <a:cubicBezTo>
                  <a:pt x="516" y="0"/>
                  <a:pt x="529" y="5"/>
                  <a:pt x="540" y="24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FF0000"/>
              </a:gs>
            </a:gsLst>
            <a:lin ang="16200000" scaled="1"/>
          </a:gra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B389553B-9A6B-4ED5-8607-2646713C5551}"/>
              </a:ext>
            </a:extLst>
          </p:cNvPr>
          <p:cNvSpPr>
            <a:spLocks noEditPoints="1"/>
          </p:cNvSpPr>
          <p:nvPr/>
        </p:nvSpPr>
        <p:spPr bwMode="auto">
          <a:xfrm>
            <a:off x="338862" y="231284"/>
            <a:ext cx="225829" cy="324846"/>
          </a:xfrm>
          <a:custGeom>
            <a:avLst/>
            <a:gdLst>
              <a:gd name="T0" fmla="*/ 94 w 315"/>
              <a:gd name="T1" fmla="*/ 445 h 467"/>
              <a:gd name="T2" fmla="*/ 300 w 315"/>
              <a:gd name="T3" fmla="*/ 445 h 467"/>
              <a:gd name="T4" fmla="*/ 311 w 315"/>
              <a:gd name="T5" fmla="*/ 456 h 467"/>
              <a:gd name="T6" fmla="*/ 300 w 315"/>
              <a:gd name="T7" fmla="*/ 467 h 467"/>
              <a:gd name="T8" fmla="*/ 94 w 315"/>
              <a:gd name="T9" fmla="*/ 467 h 467"/>
              <a:gd name="T10" fmla="*/ 84 w 315"/>
              <a:gd name="T11" fmla="*/ 456 h 467"/>
              <a:gd name="T12" fmla="*/ 94 w 315"/>
              <a:gd name="T13" fmla="*/ 445 h 467"/>
              <a:gd name="T14" fmla="*/ 99 w 315"/>
              <a:gd name="T15" fmla="*/ 344 h 467"/>
              <a:gd name="T16" fmla="*/ 212 w 315"/>
              <a:gd name="T17" fmla="*/ 158 h 467"/>
              <a:gd name="T18" fmla="*/ 251 w 315"/>
              <a:gd name="T19" fmla="*/ 182 h 467"/>
              <a:gd name="T20" fmla="*/ 138 w 315"/>
              <a:gd name="T21" fmla="*/ 368 h 467"/>
              <a:gd name="T22" fmla="*/ 99 w 315"/>
              <a:gd name="T23" fmla="*/ 344 h 467"/>
              <a:gd name="T24" fmla="*/ 19 w 315"/>
              <a:gd name="T25" fmla="*/ 296 h 467"/>
              <a:gd name="T26" fmla="*/ 132 w 315"/>
              <a:gd name="T27" fmla="*/ 110 h 467"/>
              <a:gd name="T28" fmla="*/ 172 w 315"/>
              <a:gd name="T29" fmla="*/ 134 h 467"/>
              <a:gd name="T30" fmla="*/ 59 w 315"/>
              <a:gd name="T31" fmla="*/ 320 h 467"/>
              <a:gd name="T32" fmla="*/ 19 w 315"/>
              <a:gd name="T33" fmla="*/ 296 h 467"/>
              <a:gd name="T34" fmla="*/ 1 w 315"/>
              <a:gd name="T35" fmla="*/ 446 h 467"/>
              <a:gd name="T36" fmla="*/ 12 w 315"/>
              <a:gd name="T37" fmla="*/ 354 h 467"/>
              <a:gd name="T38" fmla="*/ 90 w 315"/>
              <a:gd name="T39" fmla="*/ 401 h 467"/>
              <a:gd name="T40" fmla="*/ 13 w 315"/>
              <a:gd name="T41" fmla="*/ 453 h 467"/>
              <a:gd name="T42" fmla="*/ 1 w 315"/>
              <a:gd name="T43" fmla="*/ 446 h 467"/>
              <a:gd name="T44" fmla="*/ 163 w 315"/>
              <a:gd name="T45" fmla="*/ 58 h 467"/>
              <a:gd name="T46" fmla="*/ 146 w 315"/>
              <a:gd name="T47" fmla="*/ 85 h 467"/>
              <a:gd name="T48" fmla="*/ 266 w 315"/>
              <a:gd name="T49" fmla="*/ 157 h 467"/>
              <a:gd name="T50" fmla="*/ 282 w 315"/>
              <a:gd name="T51" fmla="*/ 130 h 467"/>
              <a:gd name="T52" fmla="*/ 163 w 315"/>
              <a:gd name="T53" fmla="*/ 58 h 467"/>
              <a:gd name="T54" fmla="*/ 188 w 315"/>
              <a:gd name="T55" fmla="*/ 16 h 467"/>
              <a:gd name="T56" fmla="*/ 224 w 315"/>
              <a:gd name="T57" fmla="*/ 8 h 467"/>
              <a:gd name="T58" fmla="*/ 299 w 315"/>
              <a:gd name="T59" fmla="*/ 53 h 467"/>
              <a:gd name="T60" fmla="*/ 308 w 315"/>
              <a:gd name="T61" fmla="*/ 89 h 467"/>
              <a:gd name="T62" fmla="*/ 297 w 315"/>
              <a:gd name="T63" fmla="*/ 106 h 467"/>
              <a:gd name="T64" fmla="*/ 178 w 315"/>
              <a:gd name="T65" fmla="*/ 33 h 467"/>
              <a:gd name="T66" fmla="*/ 188 w 315"/>
              <a:gd name="T67" fmla="*/ 1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5" h="467">
                <a:moveTo>
                  <a:pt x="94" y="445"/>
                </a:moveTo>
                <a:lnTo>
                  <a:pt x="300" y="445"/>
                </a:lnTo>
                <a:cubicBezTo>
                  <a:pt x="306" y="445"/>
                  <a:pt x="311" y="450"/>
                  <a:pt x="311" y="456"/>
                </a:cubicBezTo>
                <a:cubicBezTo>
                  <a:pt x="311" y="462"/>
                  <a:pt x="306" y="467"/>
                  <a:pt x="300" y="467"/>
                </a:cubicBezTo>
                <a:lnTo>
                  <a:pt x="94" y="467"/>
                </a:lnTo>
                <a:cubicBezTo>
                  <a:pt x="88" y="467"/>
                  <a:pt x="84" y="462"/>
                  <a:pt x="84" y="456"/>
                </a:cubicBezTo>
                <a:cubicBezTo>
                  <a:pt x="84" y="450"/>
                  <a:pt x="88" y="445"/>
                  <a:pt x="94" y="445"/>
                </a:cubicBezTo>
                <a:close/>
                <a:moveTo>
                  <a:pt x="99" y="344"/>
                </a:moveTo>
                <a:lnTo>
                  <a:pt x="212" y="158"/>
                </a:lnTo>
                <a:lnTo>
                  <a:pt x="251" y="182"/>
                </a:lnTo>
                <a:lnTo>
                  <a:pt x="138" y="368"/>
                </a:lnTo>
                <a:lnTo>
                  <a:pt x="99" y="344"/>
                </a:lnTo>
                <a:close/>
                <a:moveTo>
                  <a:pt x="19" y="296"/>
                </a:moveTo>
                <a:lnTo>
                  <a:pt x="132" y="110"/>
                </a:lnTo>
                <a:lnTo>
                  <a:pt x="172" y="134"/>
                </a:lnTo>
                <a:lnTo>
                  <a:pt x="59" y="320"/>
                </a:lnTo>
                <a:lnTo>
                  <a:pt x="19" y="296"/>
                </a:lnTo>
                <a:close/>
                <a:moveTo>
                  <a:pt x="1" y="446"/>
                </a:moveTo>
                <a:lnTo>
                  <a:pt x="12" y="354"/>
                </a:lnTo>
                <a:lnTo>
                  <a:pt x="90" y="401"/>
                </a:lnTo>
                <a:lnTo>
                  <a:pt x="13" y="453"/>
                </a:lnTo>
                <a:cubicBezTo>
                  <a:pt x="5" y="459"/>
                  <a:pt x="0" y="456"/>
                  <a:pt x="1" y="446"/>
                </a:cubicBezTo>
                <a:close/>
                <a:moveTo>
                  <a:pt x="163" y="58"/>
                </a:moveTo>
                <a:lnTo>
                  <a:pt x="146" y="85"/>
                </a:lnTo>
                <a:lnTo>
                  <a:pt x="266" y="157"/>
                </a:lnTo>
                <a:lnTo>
                  <a:pt x="282" y="130"/>
                </a:lnTo>
                <a:lnTo>
                  <a:pt x="163" y="58"/>
                </a:lnTo>
                <a:close/>
                <a:moveTo>
                  <a:pt x="188" y="16"/>
                </a:moveTo>
                <a:cubicBezTo>
                  <a:pt x="196" y="4"/>
                  <a:pt x="212" y="0"/>
                  <a:pt x="224" y="8"/>
                </a:cubicBezTo>
                <a:lnTo>
                  <a:pt x="299" y="53"/>
                </a:lnTo>
                <a:cubicBezTo>
                  <a:pt x="311" y="60"/>
                  <a:pt x="315" y="77"/>
                  <a:pt x="308" y="89"/>
                </a:cubicBezTo>
                <a:lnTo>
                  <a:pt x="297" y="106"/>
                </a:lnTo>
                <a:lnTo>
                  <a:pt x="178" y="33"/>
                </a:lnTo>
                <a:lnTo>
                  <a:pt x="188" y="16"/>
                </a:lnTo>
                <a:close/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prstDash val="solid"/>
            <a:miter lim="800000"/>
          </a:ln>
          <a:effectLst/>
        </p:spPr>
        <p:txBody>
          <a:bodyPr vert="horz" wrap="square" lIns="91440" tIns="45721" rIns="91440" bIns="4572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9799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3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2391</Words>
  <Application>Microsoft Office PowerPoint</Application>
  <PresentationFormat>全屏显示(16:9)</PresentationFormat>
  <Paragraphs>228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Lifeline JL</vt:lpstr>
      <vt:lpstr>等线</vt:lpstr>
      <vt:lpstr>等线 Light</vt:lpstr>
      <vt:lpstr>方正苏新诗柳楷简体</vt:lpstr>
      <vt:lpstr>方正特雅宋_GBK</vt:lpstr>
      <vt:lpstr>方正中雅宋_GBK</vt:lpstr>
      <vt:lpstr>方正字迹-吕建德字体</vt:lpstr>
      <vt:lpstr>仿宋_GB2312</vt:lpstr>
      <vt:lpstr>黑体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党章培训</dc:title>
  <dc:creator>第一PPT模板网-WWW.1PPT.COM</dc:creator>
  <cp:keywords>第一PPT模板网-WWW.1PPT.COM</cp:keywords>
  <dc:description>www.1ppt.com</dc:description>
  <cp:lastModifiedBy>灵山联社</cp:lastModifiedBy>
  <cp:revision>76</cp:revision>
  <dcterms:created xsi:type="dcterms:W3CDTF">2017-09-26T01:27:45Z</dcterms:created>
  <dcterms:modified xsi:type="dcterms:W3CDTF">2018-03-26T01:13:13Z</dcterms:modified>
</cp:coreProperties>
</file>